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9" r:id="rId20"/>
    <p:sldId id="274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38" y="-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7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E33F7C8-E0B3-4FFB-8DFA-1AFBDAB145B3}" type="slidenum"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Theepot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IJsberen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Put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Theepot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IJsberen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Put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2C84C-F814-4A6D-8540-BA2A5C375605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BD7BB5-32E7-4751-8C5B-EA05B318CB00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13764AF-A1FB-43A6-9C7E-569B3DF7D0AF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8185C8-5126-4AAD-94EF-9D1E8555252A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AD6F490-2295-435C-8A17-0D9185BFB8E5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Rode variant of zwarte variant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Pass naar 4 is lastig, daar komen alle verdedigers vandaan.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Pass terug naar aangever A kan wel goed, hij alle ruimte (tip in of zo)</a:t>
            </a:r>
          </a:p>
        </p:txBody>
      </p:sp>
      <p:sp>
        <p:nvSpPr>
          <p:cNvPr id="525" name="PlaceHolder 3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8D2DE70-907C-4061-BE25-DA672AE6153D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D531F29-9D6D-45DB-9A59-BBD93E7B55D5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F03E2C7-E88D-4210-8A80-CF379F431E71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01720"/>
            <a:ext cx="5346000" cy="400932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6E0272-21C3-4792-AAE5-336980835E42}" type="slidenum">
              <a:rPr lang="nl-NL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Theepot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IJsberen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Put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 hidden="1"/>
          <p:cNvSpPr/>
          <p:nvPr/>
        </p:nvSpPr>
        <p:spPr>
          <a:xfrm>
            <a:off x="304920" y="328680"/>
            <a:ext cx="853128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CustomShape 2" hidden="1"/>
          <p:cNvSpPr/>
          <p:nvPr/>
        </p:nvSpPr>
        <p:spPr>
          <a:xfrm>
            <a:off x="418680" y="434160"/>
            <a:ext cx="8305200" cy="548496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rgbClr val="FFFFFF"/>
              </a:gs>
              <a:gs pos="100000">
                <a:srgbClr val="E1E1E1"/>
              </a:gs>
            </a:gsLst>
            <a:lin ang="0"/>
          </a:gradFill>
          <a:ln w="9000">
            <a:noFill/>
          </a:ln>
          <a:effectLst>
            <a:outerShdw blurRad="6552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304920" y="328680"/>
            <a:ext cx="853128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304920" y="328680"/>
            <a:ext cx="8531640" cy="619668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" name="CustomShape 2" hidden="1"/>
          <p:cNvSpPr/>
          <p:nvPr/>
        </p:nvSpPr>
        <p:spPr>
          <a:xfrm>
            <a:off x="418680" y="434160"/>
            <a:ext cx="8305560" cy="548532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rgbClr val="FFFFFF"/>
              </a:gs>
              <a:gs pos="100000">
                <a:srgbClr val="E1E1E1"/>
              </a:gs>
            </a:gsLst>
            <a:lin ang="0"/>
          </a:gradFill>
          <a:ln w="9000">
            <a:noFill/>
          </a:ln>
          <a:effectLst>
            <a:outerShdw blurRad="6552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304920" y="328680"/>
            <a:ext cx="8531640" cy="619668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4" name="Afgeronde rechthoek 8"/>
          <p:cNvPicPr/>
          <p:nvPr/>
        </p:nvPicPr>
        <p:blipFill>
          <a:blip r:embed="rId14"/>
          <a:stretch/>
        </p:blipFill>
        <p:spPr>
          <a:xfrm>
            <a:off x="284040" y="260280"/>
            <a:ext cx="8563320" cy="1080000"/>
          </a:xfrm>
          <a:prstGeom prst="rect">
            <a:avLst/>
          </a:prstGeom>
          <a:ln w="0">
            <a:noFill/>
          </a:ln>
        </p:spPr>
      </p:pic>
      <p:sp>
        <p:nvSpPr>
          <p:cNvPr id="45" name="CustomShape 4"/>
          <p:cNvSpPr/>
          <p:nvPr/>
        </p:nvSpPr>
        <p:spPr>
          <a:xfrm>
            <a:off x="316800" y="266760"/>
            <a:ext cx="8496360" cy="1067040"/>
          </a:xfrm>
          <a:prstGeom prst="rect">
            <a:avLst/>
          </a:prstGeom>
          <a:solidFill>
            <a:srgbClr val="DDDDDD">
              <a:alpha val="8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6" name="Picture 12"/>
          <p:cNvPicPr/>
          <p:nvPr/>
        </p:nvPicPr>
        <p:blipFill>
          <a:blip r:embed="rId15"/>
          <a:stretch/>
        </p:blipFill>
        <p:spPr>
          <a:xfrm>
            <a:off x="8180280" y="5676840"/>
            <a:ext cx="608400" cy="72900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 hidden="1"/>
          <p:cNvSpPr/>
          <p:nvPr/>
        </p:nvSpPr>
        <p:spPr>
          <a:xfrm>
            <a:off x="304920" y="328680"/>
            <a:ext cx="853128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6" name="CustomShape 2" hidden="1"/>
          <p:cNvSpPr/>
          <p:nvPr/>
        </p:nvSpPr>
        <p:spPr>
          <a:xfrm>
            <a:off x="418680" y="434160"/>
            <a:ext cx="8305200" cy="548496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rgbClr val="FFFFFF"/>
              </a:gs>
              <a:gs pos="100000">
                <a:srgbClr val="E1E1E1"/>
              </a:gs>
            </a:gsLst>
            <a:lin ang="0"/>
          </a:gradFill>
          <a:ln w="9000">
            <a:noFill/>
          </a:ln>
          <a:effectLst>
            <a:outerShdw blurRad="6552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04920" y="328680"/>
            <a:ext cx="853128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8" name="Afgeronde rechthoek 8"/>
          <p:cNvPicPr/>
          <p:nvPr/>
        </p:nvPicPr>
        <p:blipFill>
          <a:blip r:embed="rId14"/>
          <a:stretch/>
        </p:blipFill>
        <p:spPr>
          <a:xfrm>
            <a:off x="284040" y="260280"/>
            <a:ext cx="8562960" cy="107964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316800" y="266760"/>
            <a:ext cx="8496000" cy="1066680"/>
          </a:xfrm>
          <a:prstGeom prst="rect">
            <a:avLst/>
          </a:prstGeom>
          <a:solidFill>
            <a:srgbClr val="DDDDDD">
              <a:alpha val="8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0" name="Picture 12"/>
          <p:cNvPicPr/>
          <p:nvPr/>
        </p:nvPicPr>
        <p:blipFill>
          <a:blip r:embed="rId15"/>
          <a:stretch/>
        </p:blipFill>
        <p:spPr>
          <a:xfrm>
            <a:off x="8180280" y="5676840"/>
            <a:ext cx="608040" cy="728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 hidden="1"/>
          <p:cNvSpPr/>
          <p:nvPr/>
        </p:nvSpPr>
        <p:spPr>
          <a:xfrm>
            <a:off x="304920" y="328680"/>
            <a:ext cx="853128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CustomShape 2" hidden="1"/>
          <p:cNvSpPr/>
          <p:nvPr/>
        </p:nvSpPr>
        <p:spPr>
          <a:xfrm>
            <a:off x="418680" y="434160"/>
            <a:ext cx="8305200" cy="548496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rgbClr val="FFFFFF"/>
              </a:gs>
              <a:gs pos="100000">
                <a:srgbClr val="E1E1E1"/>
              </a:gs>
            </a:gsLst>
            <a:lin ang="0"/>
          </a:gradFill>
          <a:ln w="9000">
            <a:noFill/>
          </a:ln>
          <a:effectLst>
            <a:outerShdw blurRad="6552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04920" y="328680"/>
            <a:ext cx="8531280" cy="6196320"/>
          </a:xfrm>
          <a:prstGeom prst="roundRect">
            <a:avLst>
              <a:gd name="adj" fmla="val 2081"/>
            </a:avLst>
          </a:prstGeom>
          <a:gradFill rotWithShape="0">
            <a:gsLst>
              <a:gs pos="9800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32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2" name="Afgeronde rechthoek 8"/>
          <p:cNvPicPr/>
          <p:nvPr/>
        </p:nvPicPr>
        <p:blipFill>
          <a:blip r:embed="rId14"/>
          <a:stretch/>
        </p:blipFill>
        <p:spPr>
          <a:xfrm>
            <a:off x="284040" y="260280"/>
            <a:ext cx="8562960" cy="107964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316800" y="266760"/>
            <a:ext cx="8496000" cy="1066680"/>
          </a:xfrm>
          <a:prstGeom prst="rect">
            <a:avLst/>
          </a:prstGeom>
          <a:solidFill>
            <a:srgbClr val="DDDDDD">
              <a:alpha val="8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4" name="Picture 12"/>
          <p:cNvPicPr/>
          <p:nvPr/>
        </p:nvPicPr>
        <p:blipFill>
          <a:blip r:embed="rId15"/>
          <a:stretch/>
        </p:blipFill>
        <p:spPr>
          <a:xfrm>
            <a:off x="8180280" y="5676840"/>
            <a:ext cx="608040" cy="72864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5xPF05g4qE?si=JZdrgnGJEHqqYkHu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NkLtso4bq8&amp;t=1132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6rvL0QSdbs?si=uvmWMQLM1pY1rO9-&amp;t=81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bNkLtso4bq8?si=7t_UJSbf1ph__-Uw&amp;t=282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Afbeelding 4"/>
          <p:cNvPicPr/>
          <p:nvPr/>
        </p:nvPicPr>
        <p:blipFill>
          <a:blip r:embed="rId2"/>
          <a:stretch/>
        </p:blipFill>
        <p:spPr>
          <a:xfrm>
            <a:off x="612720" y="2006640"/>
            <a:ext cx="8278920" cy="460260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900360" y="366120"/>
            <a:ext cx="7770960" cy="162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nl-NL" sz="3200" b="1" strike="noStrike" spc="-1">
                <a:solidFill>
                  <a:srgbClr val="FF8D3E"/>
                </a:solidFill>
                <a:latin typeface="Verdana"/>
                <a:ea typeface="DejaVu Sans"/>
              </a:rPr>
              <a:t>Zaalhockey voor beginners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nl-NL" sz="2400" b="1" i="1" strike="noStrike" spc="-1">
                <a:solidFill>
                  <a:srgbClr val="FF8D3E"/>
                </a:solidFill>
                <a:latin typeface="Verdana"/>
                <a:ea typeface="DejaVu Sans"/>
              </a:rPr>
              <a:t> En een beetje meer!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nl-NL" sz="1800" b="1" strike="noStrike" spc="-1">
                <a:solidFill>
                  <a:srgbClr val="FF8D3E"/>
                </a:solidFill>
                <a:latin typeface="Verdana"/>
                <a:ea typeface="DejaVu Sans"/>
              </a:rPr>
              <a:t>Ton van Hekezen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428000" y="5683320"/>
            <a:ext cx="3498480" cy="67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0" rIns="90000" bIns="45000" anchor="t">
            <a:noAutofit/>
          </a:bodyPr>
          <a:lstStyle/>
          <a:p>
            <a:pPr marL="36360" algn="r">
              <a:lnSpc>
                <a:spcPct val="100000"/>
              </a:lnSpc>
            </a:pPr>
            <a:r>
              <a:rPr lang="nl-NL" sz="2000" b="0" strike="noStrike" spc="-1" dirty="0">
                <a:solidFill>
                  <a:srgbClr val="0D0D0D"/>
                </a:solidFill>
                <a:latin typeface="Verdana"/>
                <a:ea typeface="DejaVu Sans"/>
              </a:rPr>
              <a:t>Nov 2024</a:t>
            </a:r>
            <a:endParaRPr lang="nl-N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6"/>
          <p:cNvPicPr/>
          <p:nvPr/>
        </p:nvPicPr>
        <p:blipFill>
          <a:blip r:embed="rId3"/>
          <a:stretch/>
        </p:blipFill>
        <p:spPr>
          <a:xfrm>
            <a:off x="398160" y="366120"/>
            <a:ext cx="1292040" cy="1549440"/>
          </a:xfrm>
          <a:prstGeom prst="rect">
            <a:avLst/>
          </a:prstGeom>
          <a:ln w="0">
            <a:noFill/>
          </a:ln>
        </p:spPr>
      </p:pic>
      <p:sp>
        <p:nvSpPr>
          <p:cNvPr id="183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4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5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Strafcorner aanvallend</a:t>
            </a:r>
            <a:br>
              <a:rPr sz="3200"/>
            </a:br>
            <a:r>
              <a:rPr lang="nl-NL" sz="2400" b="1" strike="noStrike" spc="-1">
                <a:solidFill>
                  <a:srgbClr val="F5870F"/>
                </a:solidFill>
                <a:latin typeface="Verdana"/>
                <a:ea typeface="DejaVu Sans"/>
              </a:rPr>
              <a:t>rechts =&gt; schutter stopt zelf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1" name="Groep 3"/>
          <p:cNvGrpSpPr/>
          <p:nvPr/>
        </p:nvGrpSpPr>
        <p:grpSpPr>
          <a:xfrm>
            <a:off x="1188720" y="1700640"/>
            <a:ext cx="6191640" cy="3888000"/>
            <a:chOff x="1188720" y="1700640"/>
            <a:chExt cx="6191640" cy="3888000"/>
          </a:xfrm>
        </p:grpSpPr>
        <p:sp>
          <p:nvSpPr>
            <p:cNvPr id="302" name="Rechthoek 31"/>
            <p:cNvSpPr/>
            <p:nvPr/>
          </p:nvSpPr>
          <p:spPr>
            <a:xfrm rot="5400000">
              <a:off x="2462040" y="898920"/>
              <a:ext cx="3644640" cy="57333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03" name="Rechthoek 32"/>
            <p:cNvSpPr/>
            <p:nvPr/>
          </p:nvSpPr>
          <p:spPr>
            <a:xfrm rot="5400000">
              <a:off x="5443560" y="365184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04" name="Rechthoek 33"/>
            <p:cNvSpPr/>
            <p:nvPr/>
          </p:nvSpPr>
          <p:spPr>
            <a:xfrm rot="5400000">
              <a:off x="-519120" y="365184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305" name="Rechte verbindingslijn 34"/>
            <p:cNvCxnSpPr>
              <a:endCxn id="304" idx="1"/>
            </p:cNvCxnSpPr>
            <p:nvPr/>
          </p:nvCxnSpPr>
          <p:spPr>
            <a:xfrm flipH="1">
              <a:off x="1303200" y="1943640"/>
              <a:ext cx="584820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306" name="Rechte verbindingslijn 35"/>
            <p:cNvCxnSpPr/>
            <p:nvPr/>
          </p:nvCxnSpPr>
          <p:spPr>
            <a:xfrm flipH="1">
              <a:off x="3710520" y="4860000"/>
              <a:ext cx="114732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307" name="Vrije vorm 36"/>
            <p:cNvSpPr/>
            <p:nvPr/>
          </p:nvSpPr>
          <p:spPr>
            <a:xfrm rot="5400000">
              <a:off x="1344240" y="2476800"/>
              <a:ext cx="2292840" cy="2462760"/>
            </a:xfrm>
            <a:custGeom>
              <a:avLst/>
              <a:gdLst>
                <a:gd name="textAreaLeft" fmla="*/ 0 w 2292840"/>
                <a:gd name="textAreaRight" fmla="*/ 2293560 w 2292840"/>
                <a:gd name="textAreaTop" fmla="*/ 0 h 2462760"/>
                <a:gd name="textAreaBottom" fmla="*/ 2463480 h 246276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08" name="Vrije vorm 37"/>
            <p:cNvSpPr/>
            <p:nvPr/>
          </p:nvSpPr>
          <p:spPr>
            <a:xfrm rot="5400000" flipV="1">
              <a:off x="4872600" y="2536200"/>
              <a:ext cx="2307960" cy="2338200"/>
            </a:xfrm>
            <a:custGeom>
              <a:avLst/>
              <a:gdLst>
                <a:gd name="textAreaLeft" fmla="*/ 0 w 2307960"/>
                <a:gd name="textAreaRight" fmla="*/ 2308680 w 2307960"/>
                <a:gd name="textAreaTop" fmla="*/ 360 h 2338200"/>
                <a:gd name="textAreaBottom" fmla="*/ 2339280 h 2338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09" name="Rechthoek 38"/>
            <p:cNvSpPr/>
            <p:nvPr/>
          </p:nvSpPr>
          <p:spPr>
            <a:xfrm rot="5400000">
              <a:off x="4163040" y="1248480"/>
              <a:ext cx="242280" cy="114624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10" name="Ovaal 40"/>
          <p:cNvSpPr/>
          <p:nvPr/>
        </p:nvSpPr>
        <p:spPr>
          <a:xfrm>
            <a:off x="5580000" y="46155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Ovaal 41"/>
          <p:cNvSpPr/>
          <p:nvPr/>
        </p:nvSpPr>
        <p:spPr>
          <a:xfrm>
            <a:off x="6335280" y="18223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Ovaal 42"/>
          <p:cNvSpPr/>
          <p:nvPr/>
        </p:nvSpPr>
        <p:spPr>
          <a:xfrm>
            <a:off x="4056480" y="48189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Ovaal 45"/>
          <p:cNvSpPr/>
          <p:nvPr/>
        </p:nvSpPr>
        <p:spPr>
          <a:xfrm>
            <a:off x="2504160" y="46749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Ovaal 46"/>
          <p:cNvSpPr/>
          <p:nvPr/>
        </p:nvSpPr>
        <p:spPr>
          <a:xfrm>
            <a:off x="6623280" y="40770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5" name="Rechte verbindingslijn met pijl 47"/>
          <p:cNvCxnSpPr/>
          <p:nvPr/>
        </p:nvCxnSpPr>
        <p:spPr>
          <a:xfrm flipH="1">
            <a:off x="5724000" y="2204640"/>
            <a:ext cx="577800" cy="230508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316" name="Rechte verbindingslijn met pijl 48"/>
          <p:cNvCxnSpPr/>
          <p:nvPr/>
        </p:nvCxnSpPr>
        <p:spPr>
          <a:xfrm flipH="1" flipV="1">
            <a:off x="3995640" y="2110320"/>
            <a:ext cx="205560" cy="270900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317" name="Ovaal 49"/>
          <p:cNvSpPr/>
          <p:nvPr/>
        </p:nvSpPr>
        <p:spPr>
          <a:xfrm rot="10800000">
            <a:off x="6264000" y="194040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318" name="Rechte verbindingslijn met pijl 50"/>
          <p:cNvCxnSpPr/>
          <p:nvPr/>
        </p:nvCxnSpPr>
        <p:spPr>
          <a:xfrm flipH="1">
            <a:off x="4344480" y="2188440"/>
            <a:ext cx="1710720" cy="26308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cxnSp>
        <p:nvCxnSpPr>
          <p:cNvPr id="319" name="Rechte verbindingslijn met pijl 52"/>
          <p:cNvCxnSpPr/>
          <p:nvPr/>
        </p:nvCxnSpPr>
        <p:spPr>
          <a:xfrm flipH="1" flipV="1">
            <a:off x="4427640" y="2083680"/>
            <a:ext cx="1138680" cy="245844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320" name="Rechte verbindingslijn met pijl 55"/>
          <p:cNvCxnSpPr/>
          <p:nvPr/>
        </p:nvCxnSpPr>
        <p:spPr>
          <a:xfrm flipV="1">
            <a:off x="2771640" y="2852640"/>
            <a:ext cx="648720" cy="17272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321" name="Tekstvak 12"/>
          <p:cNvSpPr/>
          <p:nvPr/>
        </p:nvSpPr>
        <p:spPr>
          <a:xfrm rot="10800000" flipV="1">
            <a:off x="5793120" y="403596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kstvak 58"/>
          <p:cNvSpPr/>
          <p:nvPr/>
        </p:nvSpPr>
        <p:spPr>
          <a:xfrm>
            <a:off x="4324680" y="413964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Ovaal 25"/>
          <p:cNvSpPr/>
          <p:nvPr/>
        </p:nvSpPr>
        <p:spPr>
          <a:xfrm rot="9673200" flipV="1">
            <a:off x="3886200" y="2459160"/>
            <a:ext cx="1083240" cy="2869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Ezelsoor 1"/>
          <p:cNvSpPr/>
          <p:nvPr/>
        </p:nvSpPr>
        <p:spPr>
          <a:xfrm rot="1291800">
            <a:off x="7094160" y="238680"/>
            <a:ext cx="2015640" cy="9086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Als schutter zelf stopt dan aangeven van rechts!c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 b="1" strike="noStrike" spc="-1">
                <a:solidFill>
                  <a:srgbClr val="F5870F"/>
                </a:solidFill>
                <a:latin typeface="Verdana"/>
                <a:ea typeface="DejaVu Sans"/>
              </a:rPr>
              <a:t>Strafcorner aanvallend</a:t>
            </a:r>
            <a:br>
              <a:rPr sz="2800"/>
            </a:br>
            <a:r>
              <a:rPr lang="nl-NL" sz="2000" b="1" strike="noStrike" spc="-1">
                <a:solidFill>
                  <a:srgbClr val="F5870F"/>
                </a:solidFill>
                <a:latin typeface="Verdana"/>
                <a:ea typeface="DejaVu Sans"/>
              </a:rPr>
              <a:t>Links =&gt; aparte stopper en schutter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kstvak 10"/>
          <p:cNvSpPr/>
          <p:nvPr/>
        </p:nvSpPr>
        <p:spPr>
          <a:xfrm>
            <a:off x="516600" y="5947200"/>
            <a:ext cx="7733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Variant 2</a:t>
            </a: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is geschikt bij uitlopende keeper, technisch lastig om snel te doen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8" name="Groep 3"/>
          <p:cNvGrpSpPr/>
          <p:nvPr/>
        </p:nvGrpSpPr>
        <p:grpSpPr>
          <a:xfrm>
            <a:off x="1188720" y="1700640"/>
            <a:ext cx="6191640" cy="3888000"/>
            <a:chOff x="1188720" y="1700640"/>
            <a:chExt cx="6191640" cy="3888000"/>
          </a:xfrm>
        </p:grpSpPr>
        <p:sp>
          <p:nvSpPr>
            <p:cNvPr id="329" name="Rechthoek 31"/>
            <p:cNvSpPr/>
            <p:nvPr/>
          </p:nvSpPr>
          <p:spPr>
            <a:xfrm rot="5400000">
              <a:off x="2462040" y="898920"/>
              <a:ext cx="3644640" cy="57333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30" name="Rechthoek 32"/>
            <p:cNvSpPr/>
            <p:nvPr/>
          </p:nvSpPr>
          <p:spPr>
            <a:xfrm rot="5400000">
              <a:off x="5443560" y="365184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31" name="Rechthoek 33"/>
            <p:cNvSpPr/>
            <p:nvPr/>
          </p:nvSpPr>
          <p:spPr>
            <a:xfrm rot="5400000">
              <a:off x="-519120" y="365184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332" name="Rechte verbindingslijn 34"/>
            <p:cNvCxnSpPr>
              <a:endCxn id="331" idx="1"/>
            </p:cNvCxnSpPr>
            <p:nvPr/>
          </p:nvCxnSpPr>
          <p:spPr>
            <a:xfrm flipH="1">
              <a:off x="1303200" y="1943640"/>
              <a:ext cx="584820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333" name="Rechte verbindingslijn 35"/>
            <p:cNvCxnSpPr/>
            <p:nvPr/>
          </p:nvCxnSpPr>
          <p:spPr>
            <a:xfrm flipH="1">
              <a:off x="3710520" y="4860000"/>
              <a:ext cx="114732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334" name="Vrije vorm 36"/>
            <p:cNvSpPr/>
            <p:nvPr/>
          </p:nvSpPr>
          <p:spPr>
            <a:xfrm rot="5400000">
              <a:off x="1344240" y="2476800"/>
              <a:ext cx="2292840" cy="2462760"/>
            </a:xfrm>
            <a:custGeom>
              <a:avLst/>
              <a:gdLst>
                <a:gd name="textAreaLeft" fmla="*/ 0 w 2292840"/>
                <a:gd name="textAreaRight" fmla="*/ 2293560 w 2292840"/>
                <a:gd name="textAreaTop" fmla="*/ 0 h 2462760"/>
                <a:gd name="textAreaBottom" fmla="*/ 2463480 h 246276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35" name="Vrije vorm 37"/>
            <p:cNvSpPr/>
            <p:nvPr/>
          </p:nvSpPr>
          <p:spPr>
            <a:xfrm rot="5400000" flipV="1">
              <a:off x="4872600" y="2536200"/>
              <a:ext cx="2307960" cy="2338200"/>
            </a:xfrm>
            <a:custGeom>
              <a:avLst/>
              <a:gdLst>
                <a:gd name="textAreaLeft" fmla="*/ 0 w 2307960"/>
                <a:gd name="textAreaRight" fmla="*/ 2308680 w 2307960"/>
                <a:gd name="textAreaTop" fmla="*/ 360 h 2338200"/>
                <a:gd name="textAreaBottom" fmla="*/ 2339280 h 2338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36" name="Rechthoek 38"/>
            <p:cNvSpPr/>
            <p:nvPr/>
          </p:nvSpPr>
          <p:spPr>
            <a:xfrm rot="5400000">
              <a:off x="4163040" y="1248480"/>
              <a:ext cx="242280" cy="114624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7" name="Ovaal 40"/>
          <p:cNvSpPr/>
          <p:nvPr/>
        </p:nvSpPr>
        <p:spPr>
          <a:xfrm rot="10800000" flipV="1">
            <a:off x="4041000" y="47437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Ovaal 41"/>
          <p:cNvSpPr/>
          <p:nvPr/>
        </p:nvSpPr>
        <p:spPr>
          <a:xfrm rot="10800000" flipV="1">
            <a:off x="2124360" y="17755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Ovaal 42"/>
          <p:cNvSpPr/>
          <p:nvPr/>
        </p:nvSpPr>
        <p:spPr>
          <a:xfrm rot="10800000" flipV="1">
            <a:off x="2543760" y="45666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Ovaal 45"/>
          <p:cNvSpPr/>
          <p:nvPr/>
        </p:nvSpPr>
        <p:spPr>
          <a:xfrm rot="10800000" flipV="1">
            <a:off x="5580720" y="47566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Ovaal 46"/>
          <p:cNvSpPr/>
          <p:nvPr/>
        </p:nvSpPr>
        <p:spPr>
          <a:xfrm rot="10800000" flipV="1">
            <a:off x="4353840" y="48546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2" name="Rechte verbindingslijn met pijl 47"/>
          <p:cNvCxnSpPr/>
          <p:nvPr/>
        </p:nvCxnSpPr>
        <p:spPr>
          <a:xfrm>
            <a:off x="2706120" y="2160360"/>
            <a:ext cx="1616400" cy="258372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343" name="Rechte verbindingslijn met pijl 48"/>
          <p:cNvCxnSpPr/>
          <p:nvPr/>
        </p:nvCxnSpPr>
        <p:spPr>
          <a:xfrm flipV="1">
            <a:off x="4226400" y="2155680"/>
            <a:ext cx="129960" cy="232920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 w="med" len="med"/>
          </a:ln>
        </p:spPr>
      </p:cxnSp>
      <p:sp>
        <p:nvSpPr>
          <p:cNvPr id="344" name="Ovaal 49"/>
          <p:cNvSpPr/>
          <p:nvPr/>
        </p:nvSpPr>
        <p:spPr>
          <a:xfrm rot="10800000">
            <a:off x="2491920" y="199224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345" name="Rechte verbindingslijn met pijl 52"/>
          <p:cNvCxnSpPr/>
          <p:nvPr/>
        </p:nvCxnSpPr>
        <p:spPr>
          <a:xfrm flipH="1" flipV="1">
            <a:off x="2791800" y="4484160"/>
            <a:ext cx="1138320" cy="2728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346" name="Tekstvak 12"/>
          <p:cNvSpPr/>
          <p:nvPr/>
        </p:nvSpPr>
        <p:spPr>
          <a:xfrm rot="10800000" flipV="1">
            <a:off x="3776400" y="364068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kstvak 58"/>
          <p:cNvSpPr/>
          <p:nvPr/>
        </p:nvSpPr>
        <p:spPr>
          <a:xfrm rot="10800000" flipV="1">
            <a:off x="3050640" y="413424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8" name="Rechte verbindingslijn met pijl 39"/>
          <p:cNvCxnSpPr/>
          <p:nvPr/>
        </p:nvCxnSpPr>
        <p:spPr>
          <a:xfrm flipV="1">
            <a:off x="2915640" y="1991160"/>
            <a:ext cx="942480" cy="242604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349" name="Ovaal 43"/>
          <p:cNvSpPr/>
          <p:nvPr/>
        </p:nvSpPr>
        <p:spPr>
          <a:xfrm rot="10800000" flipV="1">
            <a:off x="3814920" y="2853360"/>
            <a:ext cx="108324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kstvak 27"/>
          <p:cNvSpPr/>
          <p:nvPr/>
        </p:nvSpPr>
        <p:spPr>
          <a:xfrm rot="10800000" flipV="1">
            <a:off x="4346280" y="391644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kstvak 28"/>
          <p:cNvSpPr/>
          <p:nvPr/>
        </p:nvSpPr>
        <p:spPr>
          <a:xfrm rot="10800000" flipV="1">
            <a:off x="2834280" y="345636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Ezelsoor 2"/>
          <p:cNvSpPr/>
          <p:nvPr/>
        </p:nvSpPr>
        <p:spPr>
          <a:xfrm rot="1291800">
            <a:off x="7094160" y="210960"/>
            <a:ext cx="2015640" cy="9086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Bij aparte stopper en schutter dan aangeven van links!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Strafcorner verdedigend</a:t>
            </a:r>
            <a:br>
              <a:rPr sz="3200"/>
            </a:br>
            <a:r>
              <a:rPr lang="nl-NL" sz="2400" b="1" strike="noStrike" spc="-1">
                <a:solidFill>
                  <a:srgbClr val="F5870F"/>
                </a:solidFill>
                <a:latin typeface="Verdana"/>
                <a:ea typeface="DejaVu Sans"/>
              </a:rPr>
              <a:t> bal op links =&gt; schutter stopt zelf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Rechthoek 31"/>
          <p:cNvSpPr/>
          <p:nvPr/>
        </p:nvSpPr>
        <p:spPr>
          <a:xfrm rot="16200000">
            <a:off x="2461320" y="669600"/>
            <a:ext cx="3644640" cy="5733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EBF1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6" name="Rechthoek 32"/>
          <p:cNvSpPr/>
          <p:nvPr/>
        </p:nvSpPr>
        <p:spPr>
          <a:xfrm rot="16200000">
            <a:off x="-519840" y="3431880"/>
            <a:ext cx="3644640" cy="2286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7" name="Rechthoek 33"/>
          <p:cNvSpPr/>
          <p:nvPr/>
        </p:nvSpPr>
        <p:spPr>
          <a:xfrm rot="16200000">
            <a:off x="5442840" y="3431880"/>
            <a:ext cx="3644640" cy="2286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358" name="Rechte verbindingslijn 34"/>
          <p:cNvCxnSpPr>
            <a:endCxn id="357" idx="1"/>
          </p:cNvCxnSpPr>
          <p:nvPr/>
        </p:nvCxnSpPr>
        <p:spPr>
          <a:xfrm>
            <a:off x="1416960" y="5368680"/>
            <a:ext cx="5848560" cy="360"/>
          </a:xfrm>
          <a:prstGeom prst="straightConnector1">
            <a:avLst/>
          </a:prstGeom>
          <a:ln w="38100">
            <a:solidFill>
              <a:srgbClr val="4A7EBB"/>
            </a:solidFill>
            <a:round/>
          </a:ln>
        </p:spPr>
      </p:cxnSp>
      <p:cxnSp>
        <p:nvCxnSpPr>
          <p:cNvPr id="359" name="Rechte verbindingslijn 35"/>
          <p:cNvCxnSpPr/>
          <p:nvPr/>
        </p:nvCxnSpPr>
        <p:spPr>
          <a:xfrm>
            <a:off x="3710520" y="2452320"/>
            <a:ext cx="1147320" cy="720"/>
          </a:xfrm>
          <a:prstGeom prst="straightConnector1">
            <a:avLst/>
          </a:prstGeom>
          <a:ln w="38100">
            <a:solidFill>
              <a:srgbClr val="4A7EBB"/>
            </a:solidFill>
            <a:round/>
          </a:ln>
        </p:spPr>
      </p:cxnSp>
      <p:sp>
        <p:nvSpPr>
          <p:cNvPr id="360" name="Vrije vorm 36"/>
          <p:cNvSpPr/>
          <p:nvPr/>
        </p:nvSpPr>
        <p:spPr>
          <a:xfrm rot="16200000">
            <a:off x="4930200" y="2372040"/>
            <a:ext cx="2292840" cy="2462760"/>
          </a:xfrm>
          <a:custGeom>
            <a:avLst/>
            <a:gdLst>
              <a:gd name="textAreaLeft" fmla="*/ 0 w 2292840"/>
              <a:gd name="textAreaRight" fmla="*/ 2293560 w 2292840"/>
              <a:gd name="textAreaTop" fmla="*/ 0 h 2462760"/>
              <a:gd name="textAreaBottom" fmla="*/ 2463480 h 2462760"/>
            </a:gdLst>
            <a:ahLst/>
            <a:cxnLst/>
            <a:rect l="textAreaLeft" t="textAreaTop" r="textAreaRight" b="textAreaBottom"/>
            <a:pathLst>
              <a:path w="1359170" h="1546757">
                <a:moveTo>
                  <a:pt x="1359170" y="0"/>
                </a:moveTo>
                <a:cubicBezTo>
                  <a:pt x="1353455" y="585470"/>
                  <a:pt x="1228360" y="808990"/>
                  <a:pt x="1092470" y="1051560"/>
                </a:cubicBezTo>
                <a:cubicBezTo>
                  <a:pt x="956580" y="1294130"/>
                  <a:pt x="724170" y="1376680"/>
                  <a:pt x="543830" y="1455420"/>
                </a:cubicBezTo>
                <a:cubicBezTo>
                  <a:pt x="363490" y="1534160"/>
                  <a:pt x="-72755" y="1575435"/>
                  <a:pt x="10430" y="1524000"/>
                </a:cubicBezTo>
              </a:path>
            </a:pathLst>
          </a:custGeom>
          <a:noFill/>
          <a:ln w="38100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1" name="Vrije vorm 37"/>
          <p:cNvSpPr/>
          <p:nvPr/>
        </p:nvSpPr>
        <p:spPr>
          <a:xfrm rot="16200000" flipV="1">
            <a:off x="1387440" y="2436480"/>
            <a:ext cx="2307960" cy="2338200"/>
          </a:xfrm>
          <a:custGeom>
            <a:avLst/>
            <a:gdLst>
              <a:gd name="textAreaLeft" fmla="*/ 0 w 2307960"/>
              <a:gd name="textAreaRight" fmla="*/ 2308680 w 2307960"/>
              <a:gd name="textAreaTop" fmla="*/ 360 h 2338200"/>
              <a:gd name="textAreaBottom" fmla="*/ 2339280 h 2338200"/>
            </a:gdLst>
            <a:ahLst/>
            <a:cxnLst/>
            <a:rect l="textAreaLeft" t="textAreaTop" r="textAreaRight" b="textAreaBottom"/>
            <a:pathLst>
              <a:path w="1359170" h="1546757">
                <a:moveTo>
                  <a:pt x="1359170" y="0"/>
                </a:moveTo>
                <a:cubicBezTo>
                  <a:pt x="1353455" y="585470"/>
                  <a:pt x="1228360" y="808990"/>
                  <a:pt x="1092470" y="1051560"/>
                </a:cubicBezTo>
                <a:cubicBezTo>
                  <a:pt x="956580" y="1294130"/>
                  <a:pt x="724170" y="1376680"/>
                  <a:pt x="543830" y="1455420"/>
                </a:cubicBezTo>
                <a:cubicBezTo>
                  <a:pt x="363490" y="1534160"/>
                  <a:pt x="-72755" y="1575435"/>
                  <a:pt x="10430" y="1524000"/>
                </a:cubicBezTo>
              </a:path>
            </a:pathLst>
          </a:custGeom>
          <a:noFill/>
          <a:ln w="38100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2" name="Rechthoek 38"/>
          <p:cNvSpPr/>
          <p:nvPr/>
        </p:nvSpPr>
        <p:spPr>
          <a:xfrm rot="16200000">
            <a:off x="4162320" y="4917240"/>
            <a:ext cx="242280" cy="1146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3" name="Ovaal 40"/>
          <p:cNvSpPr/>
          <p:nvPr/>
        </p:nvSpPr>
        <p:spPr>
          <a:xfrm>
            <a:off x="2699640" y="24091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Ovaal 41"/>
          <p:cNvSpPr/>
          <p:nvPr/>
        </p:nvSpPr>
        <p:spPr>
          <a:xfrm>
            <a:off x="1944360" y="520236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Ovaal 42"/>
          <p:cNvSpPr/>
          <p:nvPr/>
        </p:nvSpPr>
        <p:spPr>
          <a:xfrm>
            <a:off x="4223160" y="22057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Ovaal 45"/>
          <p:cNvSpPr/>
          <p:nvPr/>
        </p:nvSpPr>
        <p:spPr>
          <a:xfrm>
            <a:off x="5508000" y="537264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5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Ovaal 46"/>
          <p:cNvSpPr/>
          <p:nvPr/>
        </p:nvSpPr>
        <p:spPr>
          <a:xfrm>
            <a:off x="1656360" y="2947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8" name="Rechte verbindingslijn met pijl 48"/>
          <p:cNvCxnSpPr/>
          <p:nvPr/>
        </p:nvCxnSpPr>
        <p:spPr>
          <a:xfrm>
            <a:off x="4367160" y="2493360"/>
            <a:ext cx="102960" cy="15069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369" name="Ovaal 49"/>
          <p:cNvSpPr/>
          <p:nvPr/>
        </p:nvSpPr>
        <p:spPr>
          <a:xfrm>
            <a:off x="2160360" y="522864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370" name="Rechte verbindingslijn met pijl 52"/>
          <p:cNvCxnSpPr/>
          <p:nvPr/>
        </p:nvCxnSpPr>
        <p:spPr>
          <a:xfrm>
            <a:off x="3002040" y="2770920"/>
            <a:ext cx="596520" cy="140112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371" name="Rechte verbindingslijn met pijl 55"/>
          <p:cNvCxnSpPr/>
          <p:nvPr/>
        </p:nvCxnSpPr>
        <p:spPr>
          <a:xfrm flipH="1">
            <a:off x="5652000" y="2578320"/>
            <a:ext cx="216720" cy="595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372" name="Tekstvak 12"/>
          <p:cNvSpPr/>
          <p:nvPr/>
        </p:nvSpPr>
        <p:spPr>
          <a:xfrm>
            <a:off x="2749320" y="278604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Tekstvak 58"/>
          <p:cNvSpPr/>
          <p:nvPr/>
        </p:nvSpPr>
        <p:spPr>
          <a:xfrm>
            <a:off x="3935520" y="280332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Ovaal 27"/>
          <p:cNvSpPr/>
          <p:nvPr/>
        </p:nvSpPr>
        <p:spPr>
          <a:xfrm>
            <a:off x="4916880" y="5490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Ovaal 28"/>
          <p:cNvSpPr/>
          <p:nvPr/>
        </p:nvSpPr>
        <p:spPr>
          <a:xfrm>
            <a:off x="5239800" y="54676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Ovaal 44"/>
          <p:cNvSpPr/>
          <p:nvPr/>
        </p:nvSpPr>
        <p:spPr>
          <a:xfrm>
            <a:off x="5785560" y="2308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Ovaal 51"/>
          <p:cNvSpPr/>
          <p:nvPr/>
        </p:nvSpPr>
        <p:spPr>
          <a:xfrm>
            <a:off x="4845240" y="52477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Ovaal 60"/>
          <p:cNvSpPr/>
          <p:nvPr/>
        </p:nvSpPr>
        <p:spPr>
          <a:xfrm>
            <a:off x="5204880" y="5202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79" name="Rechte verbindingslijn met pijl 64"/>
          <p:cNvCxnSpPr/>
          <p:nvPr/>
        </p:nvCxnSpPr>
        <p:spPr>
          <a:xfrm flipH="1" flipV="1">
            <a:off x="4283640" y="4293000"/>
            <a:ext cx="68760" cy="1008360"/>
          </a:xfrm>
          <a:prstGeom prst="straightConnector1">
            <a:avLst/>
          </a:prstGeom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</p:cxnSp>
      <p:cxnSp>
        <p:nvCxnSpPr>
          <p:cNvPr id="380" name="Rechte verbindingslijn met pijl 66"/>
          <p:cNvCxnSpPr/>
          <p:nvPr/>
        </p:nvCxnSpPr>
        <p:spPr>
          <a:xfrm flipH="1" flipV="1">
            <a:off x="4681800" y="3615120"/>
            <a:ext cx="288720" cy="1614240"/>
          </a:xfrm>
          <a:prstGeom prst="straightConnector1">
            <a:avLst/>
          </a:prstGeom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</p:cxnSp>
      <p:cxnSp>
        <p:nvCxnSpPr>
          <p:cNvPr id="381" name="Rechte verbindingslijn met pijl 67"/>
          <p:cNvCxnSpPr/>
          <p:nvPr/>
        </p:nvCxnSpPr>
        <p:spPr>
          <a:xfrm flipV="1">
            <a:off x="5348880" y="3823920"/>
            <a:ext cx="15840" cy="1378800"/>
          </a:xfrm>
          <a:prstGeom prst="straightConnector1">
            <a:avLst/>
          </a:prstGeom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</p:cxnSp>
      <p:cxnSp>
        <p:nvCxnSpPr>
          <p:cNvPr id="382" name="Rechte verbindingslijn met pijl 70"/>
          <p:cNvCxnSpPr/>
          <p:nvPr/>
        </p:nvCxnSpPr>
        <p:spPr>
          <a:xfrm flipV="1">
            <a:off x="5687640" y="2205360"/>
            <a:ext cx="765360" cy="3145320"/>
          </a:xfrm>
          <a:prstGeom prst="straightConnector1">
            <a:avLst/>
          </a:prstGeom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</p:cxnSp>
      <p:sp>
        <p:nvSpPr>
          <p:cNvPr id="383" name="Vrije vorm 22"/>
          <p:cNvSpPr/>
          <p:nvPr/>
        </p:nvSpPr>
        <p:spPr>
          <a:xfrm>
            <a:off x="4663800" y="5084280"/>
            <a:ext cx="719280" cy="450720"/>
          </a:xfrm>
          <a:custGeom>
            <a:avLst/>
            <a:gdLst>
              <a:gd name="textAreaLeft" fmla="*/ 0 w 719280"/>
              <a:gd name="textAreaRight" fmla="*/ 720000 w 719280"/>
              <a:gd name="textAreaTop" fmla="*/ 0 h 450720"/>
              <a:gd name="textAreaBottom" fmla="*/ 451440 h 450720"/>
            </a:gdLst>
            <a:ahLst/>
            <a:cxnLst/>
            <a:rect l="textAreaLeft" t="textAreaTop" r="textAreaRight" b="textAreaBottom"/>
            <a:pathLst>
              <a:path w="285224" h="179007">
                <a:moveTo>
                  <a:pt x="285224" y="179007"/>
                </a:moveTo>
                <a:cubicBezTo>
                  <a:pt x="243314" y="121857"/>
                  <a:pt x="199766" y="67713"/>
                  <a:pt x="164665" y="38137"/>
                </a:cubicBezTo>
                <a:cubicBezTo>
                  <a:pt x="129564" y="8561"/>
                  <a:pt x="105099" y="-4801"/>
                  <a:pt x="74619" y="1549"/>
                </a:cubicBezTo>
                <a:cubicBezTo>
                  <a:pt x="44139" y="7899"/>
                  <a:pt x="21153" y="15194"/>
                  <a:pt x="8950" y="33181"/>
                </a:cubicBezTo>
                <a:cubicBezTo>
                  <a:pt x="-3253" y="51168"/>
                  <a:pt x="147" y="38720"/>
                  <a:pt x="1404" y="109473"/>
                </a:cubicBezTo>
              </a:path>
            </a:pathLst>
          </a:custGeom>
          <a:noFill/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4" name="Vrije vorm 73"/>
          <p:cNvSpPr/>
          <p:nvPr/>
        </p:nvSpPr>
        <p:spPr>
          <a:xfrm>
            <a:off x="3352680" y="4701240"/>
            <a:ext cx="1668240" cy="845280"/>
          </a:xfrm>
          <a:custGeom>
            <a:avLst/>
            <a:gdLst>
              <a:gd name="textAreaLeft" fmla="*/ 0 w 1668240"/>
              <a:gd name="textAreaRight" fmla="*/ 1668960 w 1668240"/>
              <a:gd name="textAreaTop" fmla="*/ 0 h 845280"/>
              <a:gd name="textAreaBottom" fmla="*/ 846000 h 845280"/>
            </a:gdLst>
            <a:ahLst/>
            <a:cxnLst/>
            <a:rect l="textAreaLeft" t="textAreaTop" r="textAreaRight" b="textAreaBottom"/>
            <a:pathLst>
              <a:path w="1668780" h="845820">
                <a:moveTo>
                  <a:pt x="1668780" y="845820"/>
                </a:moveTo>
                <a:cubicBezTo>
                  <a:pt x="1588135" y="678180"/>
                  <a:pt x="1507490" y="510540"/>
                  <a:pt x="1295400" y="441960"/>
                </a:cubicBezTo>
                <a:cubicBezTo>
                  <a:pt x="1083310" y="373380"/>
                  <a:pt x="598170" y="474980"/>
                  <a:pt x="396240" y="434340"/>
                </a:cubicBezTo>
                <a:cubicBezTo>
                  <a:pt x="194310" y="393700"/>
                  <a:pt x="149860" y="270510"/>
                  <a:pt x="83820" y="198120"/>
                </a:cubicBezTo>
                <a:cubicBezTo>
                  <a:pt x="17780" y="12573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Ezelsoor 79"/>
          <p:cNvSpPr/>
          <p:nvPr/>
        </p:nvSpPr>
        <p:spPr>
          <a:xfrm rot="21592200">
            <a:off x="6011640" y="4606560"/>
            <a:ext cx="3059280" cy="901080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min. 2 m naar voren, 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3 achter keeper langs (lef!)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4 in goal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Ovaal 43"/>
          <p:cNvSpPr/>
          <p:nvPr/>
        </p:nvSpPr>
        <p:spPr>
          <a:xfrm>
            <a:off x="3967200" y="5310000"/>
            <a:ext cx="74772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Tekstvak 1"/>
          <p:cNvSpPr/>
          <p:nvPr/>
        </p:nvSpPr>
        <p:spPr>
          <a:xfrm>
            <a:off x="417600" y="5698800"/>
            <a:ext cx="7466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uitlopen of niet (kan beiden),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afh van kwaliteit afschuif en snelheid keeper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7 -1.11111E-006 L -0.03785 -0.27569 E">
                                      <p:cBhvr>
                                        <p:cTn id="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06 1.85185E-006 L 0.00173 -0.2375 E">
                                      <p:cBhvr>
                                        <p:cTn id="8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1.85185E-006 L 0.08663 -0.50394 E">
                                      <p:cBhvr>
                                        <p:cTn id="10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06 -3.33333E-006 L -0.00781 -0.18889 E">
                                      <p:cBhvr>
                                        <p:cTn id="12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06 2.22222E-006 L -0.0033 -0.01343 L -0.02048 -0.06621 L -0.05469 -0.0882 L -0.08628 -0.08611 L -0.15139 -0.07894 L -0.18559 -0.10972 L -0.19514 -0.15347 E">
                                      <p:cBhvr>
                                        <p:cTn id="16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153 C -0.00608 -0.02338 -0.00747 -0.02547 -0.00869 -0.02709 C -0.00886 -0.02801 -0.00869 -0.02778 -0.00921 -0.02801 L -0.03212 -0.05996 L -0.04289 -0.07361 L -0.05573 -0.07639 L -0.06754 -0.07408 L -0.07761 -0.0625 L -0.08004 -0.05255 L -0.07934 -0.04236 L -0.07309 -0.01945 E">
                                      <p:cBhvr>
                                        <p:cTn id="20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 b="1" strike="noStrike" spc="-1">
                <a:solidFill>
                  <a:srgbClr val="F5870F"/>
                </a:solidFill>
                <a:latin typeface="Verdana"/>
                <a:ea typeface="DejaVu Sans"/>
              </a:rPr>
              <a:t>Strafcorner verdedigend</a:t>
            </a:r>
            <a:br>
              <a:rPr sz="2800"/>
            </a:br>
            <a:r>
              <a:rPr lang="nl-NL" sz="2200" b="1" strike="noStrike" spc="-1">
                <a:solidFill>
                  <a:srgbClr val="F5870F"/>
                </a:solidFill>
                <a:latin typeface="Verdana"/>
                <a:ea typeface="DejaVu Sans"/>
              </a:rPr>
              <a:t>Bal rechts=&gt; aparte stopper en schutter</a:t>
            </a:r>
            <a:endParaRPr lang="nl-N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Tekstvak 10"/>
          <p:cNvSpPr/>
          <p:nvPr/>
        </p:nvSpPr>
        <p:spPr>
          <a:xfrm>
            <a:off x="417600" y="5590800"/>
            <a:ext cx="7466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uitlopen of niet (kan beiden),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afh van kwaliteit afschuif en snelheid keeper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Groep 3"/>
          <p:cNvGrpSpPr/>
          <p:nvPr/>
        </p:nvGrpSpPr>
        <p:grpSpPr>
          <a:xfrm>
            <a:off x="1614240" y="1413720"/>
            <a:ext cx="6191640" cy="3887640"/>
            <a:chOff x="1614240" y="1413720"/>
            <a:chExt cx="6191640" cy="3887640"/>
          </a:xfrm>
        </p:grpSpPr>
        <p:sp>
          <p:nvSpPr>
            <p:cNvPr id="392" name="Rechthoek 31"/>
            <p:cNvSpPr/>
            <p:nvPr/>
          </p:nvSpPr>
          <p:spPr>
            <a:xfrm rot="16200000">
              <a:off x="2887560" y="369360"/>
              <a:ext cx="3644640" cy="57333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93" name="Rechthoek 32"/>
            <p:cNvSpPr/>
            <p:nvPr/>
          </p:nvSpPr>
          <p:spPr>
            <a:xfrm rot="16200000">
              <a:off x="-93600" y="312156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94" name="Rechthoek 33"/>
            <p:cNvSpPr/>
            <p:nvPr/>
          </p:nvSpPr>
          <p:spPr>
            <a:xfrm rot="16200000">
              <a:off x="5869080" y="312156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395" name="Rechte verbindingslijn 34"/>
            <p:cNvCxnSpPr>
              <a:endCxn id="394" idx="1"/>
            </p:cNvCxnSpPr>
            <p:nvPr/>
          </p:nvCxnSpPr>
          <p:spPr>
            <a:xfrm>
              <a:off x="1843200" y="5058000"/>
              <a:ext cx="584856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396" name="Rechte verbindingslijn 35"/>
            <p:cNvCxnSpPr/>
            <p:nvPr/>
          </p:nvCxnSpPr>
          <p:spPr>
            <a:xfrm>
              <a:off x="4136760" y="2141640"/>
              <a:ext cx="114732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397" name="Vrije vorm 36"/>
            <p:cNvSpPr/>
            <p:nvPr/>
          </p:nvSpPr>
          <p:spPr>
            <a:xfrm rot="16200000">
              <a:off x="5356440" y="2061720"/>
              <a:ext cx="2292840" cy="2462760"/>
            </a:xfrm>
            <a:custGeom>
              <a:avLst/>
              <a:gdLst>
                <a:gd name="textAreaLeft" fmla="*/ 0 w 2292840"/>
                <a:gd name="textAreaRight" fmla="*/ 2293560 w 2292840"/>
                <a:gd name="textAreaTop" fmla="*/ 0 h 2462760"/>
                <a:gd name="textAreaBottom" fmla="*/ 2463480 h 246276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98" name="Vrije vorm 37"/>
            <p:cNvSpPr/>
            <p:nvPr/>
          </p:nvSpPr>
          <p:spPr>
            <a:xfrm rot="16200000" flipV="1">
              <a:off x="1813680" y="2126160"/>
              <a:ext cx="2307960" cy="2338200"/>
            </a:xfrm>
            <a:custGeom>
              <a:avLst/>
              <a:gdLst>
                <a:gd name="textAreaLeft" fmla="*/ 0 w 2307960"/>
                <a:gd name="textAreaRight" fmla="*/ 2308680 w 2307960"/>
                <a:gd name="textAreaTop" fmla="*/ 360 h 2338200"/>
                <a:gd name="textAreaBottom" fmla="*/ 2339280 h 2338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399" name="Rechthoek 38"/>
            <p:cNvSpPr/>
            <p:nvPr/>
          </p:nvSpPr>
          <p:spPr>
            <a:xfrm rot="16200000">
              <a:off x="4588560" y="4606920"/>
              <a:ext cx="242280" cy="114624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00" name="Ovaal 40"/>
          <p:cNvSpPr/>
          <p:nvPr/>
        </p:nvSpPr>
        <p:spPr>
          <a:xfrm>
            <a:off x="4665960" y="19702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Ovaal 41"/>
          <p:cNvSpPr/>
          <p:nvPr/>
        </p:nvSpPr>
        <p:spPr>
          <a:xfrm>
            <a:off x="6582600" y="49384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Ovaal 42"/>
          <p:cNvSpPr/>
          <p:nvPr/>
        </p:nvSpPr>
        <p:spPr>
          <a:xfrm>
            <a:off x="6457320" y="1957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Ovaal 45"/>
          <p:cNvSpPr/>
          <p:nvPr/>
        </p:nvSpPr>
        <p:spPr>
          <a:xfrm>
            <a:off x="2985120" y="19702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Ovaal 46"/>
          <p:cNvSpPr/>
          <p:nvPr/>
        </p:nvSpPr>
        <p:spPr>
          <a:xfrm>
            <a:off x="4353120" y="18594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05" name="Rechte verbindingslijn met pijl 47"/>
          <p:cNvCxnSpPr/>
          <p:nvPr/>
        </p:nvCxnSpPr>
        <p:spPr>
          <a:xfrm flipH="1" flipV="1">
            <a:off x="4672080" y="2258280"/>
            <a:ext cx="1616400" cy="258372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cxnSp>
        <p:nvCxnSpPr>
          <p:cNvPr id="406" name="Rechte verbindingslijn met pijl 48"/>
          <p:cNvCxnSpPr/>
          <p:nvPr/>
        </p:nvCxnSpPr>
        <p:spPr>
          <a:xfrm>
            <a:off x="4565880" y="2311560"/>
            <a:ext cx="720" cy="16941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407" name="Ovaal 49"/>
          <p:cNvSpPr/>
          <p:nvPr/>
        </p:nvSpPr>
        <p:spPr>
          <a:xfrm>
            <a:off x="6359040" y="486648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408" name="Rechte verbindingslijn met pijl 52"/>
          <p:cNvCxnSpPr/>
          <p:nvPr/>
        </p:nvCxnSpPr>
        <p:spPr>
          <a:xfrm>
            <a:off x="5064480" y="2245320"/>
            <a:ext cx="1138320" cy="27288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409" name="Rechte verbindingslijn met pijl 55"/>
          <p:cNvCxnSpPr/>
          <p:nvPr/>
        </p:nvCxnSpPr>
        <p:spPr>
          <a:xfrm>
            <a:off x="3215160" y="2330280"/>
            <a:ext cx="415440" cy="167544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410" name="Tekstvak 58"/>
          <p:cNvSpPr/>
          <p:nvPr/>
        </p:nvSpPr>
        <p:spPr>
          <a:xfrm>
            <a:off x="5792760" y="212688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1" name="Rechte verbindingslijn met pijl 39"/>
          <p:cNvCxnSpPr/>
          <p:nvPr/>
        </p:nvCxnSpPr>
        <p:spPr>
          <a:xfrm flipH="1">
            <a:off x="5479920" y="2585160"/>
            <a:ext cx="599040" cy="148104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412" name="Ovaal 29"/>
          <p:cNvSpPr/>
          <p:nvPr/>
        </p:nvSpPr>
        <p:spPr>
          <a:xfrm>
            <a:off x="2051640" y="5058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5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Ovaal 30"/>
          <p:cNvSpPr/>
          <p:nvPr/>
        </p:nvSpPr>
        <p:spPr>
          <a:xfrm>
            <a:off x="3816000" y="5301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Ovaal 44"/>
          <p:cNvSpPr/>
          <p:nvPr/>
        </p:nvSpPr>
        <p:spPr>
          <a:xfrm>
            <a:off x="3540960" y="52930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Ovaal 50"/>
          <p:cNvSpPr/>
          <p:nvPr/>
        </p:nvSpPr>
        <p:spPr>
          <a:xfrm>
            <a:off x="3848760" y="50155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Ovaal 53"/>
          <p:cNvSpPr/>
          <p:nvPr/>
        </p:nvSpPr>
        <p:spPr>
          <a:xfrm>
            <a:off x="3566520" y="5031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7" name="Rechte verbindingslijn met pijl 57"/>
          <p:cNvCxnSpPr/>
          <p:nvPr/>
        </p:nvCxnSpPr>
        <p:spPr>
          <a:xfrm flipV="1">
            <a:off x="3730320" y="2381400"/>
            <a:ext cx="338040" cy="2677320"/>
          </a:xfrm>
          <a:prstGeom prst="straightConnector1">
            <a:avLst/>
          </a:prstGeom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</p:cxnSp>
      <p:sp>
        <p:nvSpPr>
          <p:cNvPr id="418" name="Vrije vorm 8"/>
          <p:cNvSpPr/>
          <p:nvPr/>
        </p:nvSpPr>
        <p:spPr>
          <a:xfrm>
            <a:off x="4005000" y="2781000"/>
            <a:ext cx="1784520" cy="2227680"/>
          </a:xfrm>
          <a:custGeom>
            <a:avLst/>
            <a:gdLst>
              <a:gd name="textAreaLeft" fmla="*/ 0 w 1784520"/>
              <a:gd name="textAreaRight" fmla="*/ 1785240 w 1784520"/>
              <a:gd name="textAreaTop" fmla="*/ 0 h 2227680"/>
              <a:gd name="textAreaBottom" fmla="*/ 2228400 h 2227680"/>
            </a:gdLst>
            <a:ahLst/>
            <a:cxnLst/>
            <a:rect l="textAreaLeft" t="textAreaTop" r="textAreaRight" b="textAreaBottom"/>
            <a:pathLst>
              <a:path w="2042160" h="2517648">
                <a:moveTo>
                  <a:pt x="0" y="2517648"/>
                </a:moveTo>
                <a:cubicBezTo>
                  <a:pt x="49276" y="2348992"/>
                  <a:pt x="98552" y="2180336"/>
                  <a:pt x="256032" y="2115312"/>
                </a:cubicBezTo>
                <a:cubicBezTo>
                  <a:pt x="413512" y="2050288"/>
                  <a:pt x="753872" y="2200656"/>
                  <a:pt x="944880" y="2127504"/>
                </a:cubicBezTo>
                <a:cubicBezTo>
                  <a:pt x="1135888" y="2054352"/>
                  <a:pt x="1321816" y="1899920"/>
                  <a:pt x="1402080" y="1676400"/>
                </a:cubicBezTo>
                <a:cubicBezTo>
                  <a:pt x="1482344" y="1452880"/>
                  <a:pt x="1366520" y="1033272"/>
                  <a:pt x="1426464" y="786384"/>
                </a:cubicBezTo>
                <a:cubicBezTo>
                  <a:pt x="1486408" y="539496"/>
                  <a:pt x="1659128" y="326136"/>
                  <a:pt x="1761744" y="195072"/>
                </a:cubicBezTo>
                <a:cubicBezTo>
                  <a:pt x="1864360" y="64008"/>
                  <a:pt x="1953260" y="32004"/>
                  <a:pt x="2042160" y="0"/>
                </a:cubicBezTo>
              </a:path>
            </a:pathLst>
          </a:custGeom>
          <a:noFill/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9" name="Vrije vorm 9"/>
          <p:cNvSpPr/>
          <p:nvPr/>
        </p:nvSpPr>
        <p:spPr>
          <a:xfrm>
            <a:off x="4026240" y="4786560"/>
            <a:ext cx="1855800" cy="551160"/>
          </a:xfrm>
          <a:custGeom>
            <a:avLst/>
            <a:gdLst>
              <a:gd name="textAreaLeft" fmla="*/ 0 w 1855800"/>
              <a:gd name="textAreaRight" fmla="*/ 1856520 w 1855800"/>
              <a:gd name="textAreaTop" fmla="*/ 0 h 551160"/>
              <a:gd name="textAreaBottom" fmla="*/ 551880 h 551160"/>
            </a:gdLst>
            <a:ahLst/>
            <a:cxnLst/>
            <a:rect l="textAreaLeft" t="textAreaTop" r="textAreaRight" b="textAreaBottom"/>
            <a:pathLst>
              <a:path w="1856438" h="551949">
                <a:moveTo>
                  <a:pt x="21542" y="551949"/>
                </a:moveTo>
                <a:cubicBezTo>
                  <a:pt x="-12494" y="346717"/>
                  <a:pt x="-46530" y="141485"/>
                  <a:pt x="259286" y="52077"/>
                </a:cubicBezTo>
                <a:cubicBezTo>
                  <a:pt x="565102" y="-37331"/>
                  <a:pt x="1856438" y="15501"/>
                  <a:pt x="1856438" y="15501"/>
                </a:cubicBezTo>
                <a:lnTo>
                  <a:pt x="1856438" y="15501"/>
                </a:lnTo>
              </a:path>
            </a:pathLst>
          </a:custGeom>
          <a:noFill/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0" name="Vrije vorm 11"/>
          <p:cNvSpPr/>
          <p:nvPr/>
        </p:nvSpPr>
        <p:spPr>
          <a:xfrm>
            <a:off x="3767400" y="4686480"/>
            <a:ext cx="640800" cy="681840"/>
          </a:xfrm>
          <a:custGeom>
            <a:avLst/>
            <a:gdLst>
              <a:gd name="textAreaLeft" fmla="*/ 0 w 640800"/>
              <a:gd name="textAreaRight" fmla="*/ 641520 w 640800"/>
              <a:gd name="textAreaTop" fmla="*/ 0 h 681840"/>
              <a:gd name="textAreaBottom" fmla="*/ 682560 h 681840"/>
            </a:gdLst>
            <a:ahLst/>
            <a:cxnLst/>
            <a:rect l="textAreaLeft" t="textAreaTop" r="textAreaRight" b="textAreaBottom"/>
            <a:pathLst>
              <a:path w="641604" h="682386">
                <a:moveTo>
                  <a:pt x="0" y="682386"/>
                </a:moveTo>
                <a:cubicBezTo>
                  <a:pt x="14224" y="525414"/>
                  <a:pt x="50673" y="368442"/>
                  <a:pt x="79248" y="261762"/>
                </a:cubicBezTo>
                <a:cubicBezTo>
                  <a:pt x="107823" y="155082"/>
                  <a:pt x="122047" y="85740"/>
                  <a:pt x="171450" y="42306"/>
                </a:cubicBezTo>
                <a:cubicBezTo>
                  <a:pt x="220853" y="-1128"/>
                  <a:pt x="324104" y="-2144"/>
                  <a:pt x="375666" y="1158"/>
                </a:cubicBezTo>
                <a:cubicBezTo>
                  <a:pt x="427228" y="4460"/>
                  <a:pt x="451104" y="46243"/>
                  <a:pt x="480822" y="62118"/>
                </a:cubicBezTo>
                <a:cubicBezTo>
                  <a:pt x="510540" y="77993"/>
                  <a:pt x="614172" y="225313"/>
                  <a:pt x="641604" y="241188"/>
                </a:cubicBezTo>
              </a:path>
            </a:pathLst>
          </a:custGeom>
          <a:noFill/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cxnSp>
        <p:nvCxnSpPr>
          <p:cNvPr id="421" name="Rechte verbindingslijn met pijl 60"/>
          <p:cNvCxnSpPr/>
          <p:nvPr/>
        </p:nvCxnSpPr>
        <p:spPr>
          <a:xfrm flipV="1">
            <a:off x="2205360" y="1844640"/>
            <a:ext cx="169560" cy="3218400"/>
          </a:xfrm>
          <a:prstGeom prst="straightConnector1">
            <a:avLst/>
          </a:prstGeom>
          <a:ln w="28575">
            <a:solidFill>
              <a:srgbClr val="C4BD97"/>
            </a:solidFill>
            <a:prstDash val="sysDash"/>
            <a:round/>
            <a:tailEnd type="arrow" w="med" len="med"/>
          </a:ln>
        </p:spPr>
      </p:cxnSp>
      <p:sp>
        <p:nvSpPr>
          <p:cNvPr id="422" name="Ovaal 61"/>
          <p:cNvSpPr/>
          <p:nvPr/>
        </p:nvSpPr>
        <p:spPr>
          <a:xfrm>
            <a:off x="4277160" y="5035680"/>
            <a:ext cx="74772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Ezelsoor 3"/>
          <p:cNvSpPr/>
          <p:nvPr/>
        </p:nvSpPr>
        <p:spPr>
          <a:xfrm rot="21592200">
            <a:off x="5399640" y="5324040"/>
            <a:ext cx="3600000" cy="901080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min. 2 m naar voren, 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1 en 3 achter keeper langs (lef!)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4 in goal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81481E-006 L 0.02362 -0.525 E">
                                      <p:cBhvr>
                                        <p:cTn id="6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07 -4.07407E-006 L -0.00087 -0.13981 E">
                                      <p:cBhvr>
                                        <p:cTn id="8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07 3.7037E-007 L 0.03906 -0.42269 E">
                                      <p:cBhvr>
                                        <p:cTn id="10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-4.81481E-006 L 0.01042 -0.04351 L 0.01702 -0.0655 L 0.04427 -0.07476 L 0.07882 -0.07083 L 0.10556 -0.0824 L 0.13299 -0.11203 L 0.13577 -0.14583 L 0.13368 -0.18379 L 0.13368 -0.2125 L 0.14045 -0.25648 L 0.14375 -0.27916 L 0.1592 -0.31018 L 0.17136 -0.33333 L 0.20504 -0.3574 E">
                                      <p:cBhvr>
                                        <p:cTn id="14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-1.48148E-006 C 0.00104 -0.00417 3.88889E-006 -0.01319 3.88889E-006 -0.01296 L 0.00538 -0.04629 L 0.01701 -0.07569 L 0.04427 -0.09444 L 0.09097 -0.09259 L 0.14305 -0.09537 L 0.19826 -0.09352 L 0.225 -0.09167 E">
                                      <p:cBhvr>
                                        <p:cTn id="18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-1.48148E-006 L 0.01024 -0.06944 L 0.02534 -0.11759 L 0.04236 -0.11759 L 0.07048 -0.09884 L 0.07309 -0.06597 L 0.06649 -0.03542 E">
                                      <p:cBhvr>
                                        <p:cTn id="22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C5E18C75-8A46-6ED2-AAD5-D4C61E0428A2}"/>
              </a:ext>
            </a:extLst>
          </p:cNvPr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 dirty="0">
                <a:solidFill>
                  <a:srgbClr val="F5870F"/>
                </a:solidFill>
                <a:latin typeface="Verdana"/>
                <a:ea typeface="DejaVu Sans"/>
              </a:rPr>
              <a:t>Basissysteem: Dobbelsteen 5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ep 31">
            <a:extLst>
              <a:ext uri="{FF2B5EF4-FFF2-40B4-BE49-F238E27FC236}">
                <a16:creationId xmlns:a16="http://schemas.microsoft.com/office/drawing/2014/main" id="{01D977F2-80E4-08A9-C967-C5D04ACDEC56}"/>
              </a:ext>
            </a:extLst>
          </p:cNvPr>
          <p:cNvGrpSpPr/>
          <p:nvPr/>
        </p:nvGrpSpPr>
        <p:grpSpPr>
          <a:xfrm>
            <a:off x="577080" y="1412640"/>
            <a:ext cx="7488000" cy="3888000"/>
            <a:chOff x="577080" y="1412640"/>
            <a:chExt cx="7488000" cy="3888000"/>
          </a:xfrm>
        </p:grpSpPr>
        <p:sp>
          <p:nvSpPr>
            <p:cNvPr id="7" name="Rechthoek 32">
              <a:extLst>
                <a:ext uri="{FF2B5EF4-FFF2-40B4-BE49-F238E27FC236}">
                  <a16:creationId xmlns:a16="http://schemas.microsoft.com/office/drawing/2014/main" id="{40B35C4D-9034-B64D-F922-B1285CA940B1}"/>
                </a:ext>
              </a:extLst>
            </p:cNvPr>
            <p:cNvSpPr/>
            <p:nvPr/>
          </p:nvSpPr>
          <p:spPr>
            <a:xfrm>
              <a:off x="721080" y="1556640"/>
              <a:ext cx="7200000" cy="3599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Rechthoek 33">
              <a:extLst>
                <a:ext uri="{FF2B5EF4-FFF2-40B4-BE49-F238E27FC236}">
                  <a16:creationId xmlns:a16="http://schemas.microsoft.com/office/drawing/2014/main" id="{7C5D9188-A8FA-B7D0-D5CF-4B334C3742D8}"/>
                </a:ext>
              </a:extLst>
            </p:cNvPr>
            <p:cNvSpPr/>
            <p:nvPr/>
          </p:nvSpPr>
          <p:spPr>
            <a:xfrm>
              <a:off x="721080" y="141264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Rechthoek 34">
              <a:extLst>
                <a:ext uri="{FF2B5EF4-FFF2-40B4-BE49-F238E27FC236}">
                  <a16:creationId xmlns:a16="http://schemas.microsoft.com/office/drawing/2014/main" id="{20836EB3-5876-40E2-12B7-BCE5A6E536B3}"/>
                </a:ext>
              </a:extLst>
            </p:cNvPr>
            <p:cNvSpPr/>
            <p:nvPr/>
          </p:nvSpPr>
          <p:spPr>
            <a:xfrm>
              <a:off x="721080" y="515736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0" name="Rechte verbindingslijn 35">
              <a:extLst>
                <a:ext uri="{FF2B5EF4-FFF2-40B4-BE49-F238E27FC236}">
                  <a16:creationId xmlns:a16="http://schemas.microsoft.com/office/drawing/2014/main" id="{91B19200-0C0B-78C9-4188-A374B2172BEF}"/>
                </a:ext>
              </a:extLst>
            </p:cNvPr>
            <p:cNvCxnSpPr>
              <a:endCxn id="9" idx="1"/>
            </p:cNvCxnSpPr>
            <p:nvPr/>
          </p:nvCxnSpPr>
          <p:spPr>
            <a:xfrm>
              <a:off x="721080" y="1556640"/>
              <a:ext cx="360" cy="3672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1" name="Rechte verbindingslijn 36">
              <a:extLst>
                <a:ext uri="{FF2B5EF4-FFF2-40B4-BE49-F238E27FC236}">
                  <a16:creationId xmlns:a16="http://schemas.microsoft.com/office/drawing/2014/main" id="{0E283ACB-7B36-616A-F706-68C4434E4067}"/>
                </a:ext>
              </a:extLst>
            </p:cNvPr>
            <p:cNvCxnSpPr/>
            <p:nvPr/>
          </p:nvCxnSpPr>
          <p:spPr>
            <a:xfrm>
              <a:off x="4321440" y="1520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2" name="Rechte verbindingslijn 37">
              <a:extLst>
                <a:ext uri="{FF2B5EF4-FFF2-40B4-BE49-F238E27FC236}">
                  <a16:creationId xmlns:a16="http://schemas.microsoft.com/office/drawing/2014/main" id="{52730C79-51FF-F11A-C389-9F3B8142A135}"/>
                </a:ext>
              </a:extLst>
            </p:cNvPr>
            <p:cNvCxnSpPr/>
            <p:nvPr/>
          </p:nvCxnSpPr>
          <p:spPr>
            <a:xfrm>
              <a:off x="7912800" y="1556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3" name="Rechte verbindingslijn 38">
              <a:extLst>
                <a:ext uri="{FF2B5EF4-FFF2-40B4-BE49-F238E27FC236}">
                  <a16:creationId xmlns:a16="http://schemas.microsoft.com/office/drawing/2014/main" id="{F9C10C26-D6E9-9059-E0EC-1284EC53E486}"/>
                </a:ext>
              </a:extLst>
            </p:cNvPr>
            <p:cNvCxnSpPr/>
            <p:nvPr/>
          </p:nvCxnSpPr>
          <p:spPr>
            <a:xfrm>
              <a:off x="2449080" y="2996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14" name="Vrije vorm 39">
              <a:extLst>
                <a:ext uri="{FF2B5EF4-FFF2-40B4-BE49-F238E27FC236}">
                  <a16:creationId xmlns:a16="http://schemas.microsoft.com/office/drawing/2014/main" id="{43B8259E-317C-4CAB-FCB3-FAB6D03D5056}"/>
                </a:ext>
              </a:extLst>
            </p:cNvPr>
            <p:cNvSpPr/>
            <p:nvPr/>
          </p:nvSpPr>
          <p:spPr>
            <a:xfrm>
              <a:off x="1087920" y="3709440"/>
              <a:ext cx="1358280" cy="1546200"/>
            </a:xfrm>
            <a:custGeom>
              <a:avLst/>
              <a:gdLst>
                <a:gd name="textAreaLeft" fmla="*/ 0 w 1358280"/>
                <a:gd name="textAreaRight" fmla="*/ 1359000 w 1358280"/>
                <a:gd name="textAreaTop" fmla="*/ 0 h 1546200"/>
                <a:gd name="textAreaBottom" fmla="*/ 1546920 h 1546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Vrije vorm 40">
              <a:extLst>
                <a:ext uri="{FF2B5EF4-FFF2-40B4-BE49-F238E27FC236}">
                  <a16:creationId xmlns:a16="http://schemas.microsoft.com/office/drawing/2014/main" id="{5E1E1EBD-D464-1901-58D8-7E77A37D5ED0}"/>
                </a:ext>
              </a:extLst>
            </p:cNvPr>
            <p:cNvSpPr/>
            <p:nvPr/>
          </p:nvSpPr>
          <p:spPr>
            <a:xfrm flipV="1">
              <a:off x="1081080" y="1527840"/>
              <a:ext cx="1367280" cy="1467720"/>
            </a:xfrm>
            <a:custGeom>
              <a:avLst/>
              <a:gdLst>
                <a:gd name="textAreaLeft" fmla="*/ 0 w 1367280"/>
                <a:gd name="textAreaRight" fmla="*/ 1368000 w 1367280"/>
                <a:gd name="textAreaTop" fmla="*/ 360 h 1467720"/>
                <a:gd name="textAreaBottom" fmla="*/ 1468800 h 146772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6" name="Rechte verbindingslijn 41">
              <a:extLst>
                <a:ext uri="{FF2B5EF4-FFF2-40B4-BE49-F238E27FC236}">
                  <a16:creationId xmlns:a16="http://schemas.microsoft.com/office/drawing/2014/main" id="{CEC18F58-9E6F-8B21-E2D5-FB30FFBBE572}"/>
                </a:ext>
              </a:extLst>
            </p:cNvPr>
            <p:cNvCxnSpPr/>
            <p:nvPr/>
          </p:nvCxnSpPr>
          <p:spPr>
            <a:xfrm>
              <a:off x="7912800" y="3032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17" name="Vrije vorm 42">
              <a:extLst>
                <a:ext uri="{FF2B5EF4-FFF2-40B4-BE49-F238E27FC236}">
                  <a16:creationId xmlns:a16="http://schemas.microsoft.com/office/drawing/2014/main" id="{FACE5BD7-6CB2-C46C-3642-28BDBD427144}"/>
                </a:ext>
              </a:extLst>
            </p:cNvPr>
            <p:cNvSpPr/>
            <p:nvPr/>
          </p:nvSpPr>
          <p:spPr>
            <a:xfrm flipH="1">
              <a:off x="6202080" y="3709440"/>
              <a:ext cx="1358280" cy="1519200"/>
            </a:xfrm>
            <a:custGeom>
              <a:avLst/>
              <a:gdLst>
                <a:gd name="textAreaLeft" fmla="*/ 360 w 1358280"/>
                <a:gd name="textAreaRight" fmla="*/ 1359360 w 1358280"/>
                <a:gd name="textAreaTop" fmla="*/ 0 h 1519200"/>
                <a:gd name="textAreaBottom" fmla="*/ 1519920 h 1519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Vrije vorm 43">
              <a:extLst>
                <a:ext uri="{FF2B5EF4-FFF2-40B4-BE49-F238E27FC236}">
                  <a16:creationId xmlns:a16="http://schemas.microsoft.com/office/drawing/2014/main" id="{AF901835-D080-C316-3FA5-21D86198D37B}"/>
                </a:ext>
              </a:extLst>
            </p:cNvPr>
            <p:cNvSpPr/>
            <p:nvPr/>
          </p:nvSpPr>
          <p:spPr>
            <a:xfrm flipH="1" flipV="1">
              <a:off x="6195600" y="1518120"/>
              <a:ext cx="1364760" cy="1477440"/>
            </a:xfrm>
            <a:custGeom>
              <a:avLst/>
              <a:gdLst>
                <a:gd name="textAreaLeft" fmla="*/ 360 w 1364760"/>
                <a:gd name="textAreaRight" fmla="*/ 1365840 w 1364760"/>
                <a:gd name="textAreaTop" fmla="*/ -360 h 1477440"/>
                <a:gd name="textAreaBottom" fmla="*/ 1477800 h 147744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9" name="Rechte verbindingslijn 45">
              <a:extLst>
                <a:ext uri="{FF2B5EF4-FFF2-40B4-BE49-F238E27FC236}">
                  <a16:creationId xmlns:a16="http://schemas.microsoft.com/office/drawing/2014/main" id="{0C7AFC52-8DB9-1350-3307-988A75DA152C}"/>
                </a:ext>
              </a:extLst>
            </p:cNvPr>
            <p:cNvCxnSpPr/>
            <p:nvPr/>
          </p:nvCxnSpPr>
          <p:spPr>
            <a:xfrm>
              <a:off x="6193440" y="2989080"/>
              <a:ext cx="720" cy="720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0" name="Rechthoek 46">
              <a:extLst>
                <a:ext uri="{FF2B5EF4-FFF2-40B4-BE49-F238E27FC236}">
                  <a16:creationId xmlns:a16="http://schemas.microsoft.com/office/drawing/2014/main" id="{D3414941-06B0-152C-503A-5C50A9AB86D9}"/>
                </a:ext>
              </a:extLst>
            </p:cNvPr>
            <p:cNvSpPr/>
            <p:nvPr/>
          </p:nvSpPr>
          <p:spPr>
            <a:xfrm>
              <a:off x="57708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Rechthoek 47">
              <a:extLst>
                <a:ext uri="{FF2B5EF4-FFF2-40B4-BE49-F238E27FC236}">
                  <a16:creationId xmlns:a16="http://schemas.microsoft.com/office/drawing/2014/main" id="{E89930A5-CD50-10AF-23DE-2ACA575EC376}"/>
                </a:ext>
              </a:extLst>
            </p:cNvPr>
            <p:cNvSpPr/>
            <p:nvPr/>
          </p:nvSpPr>
          <p:spPr>
            <a:xfrm>
              <a:off x="792180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" name="Ovaal 1">
            <a:extLst>
              <a:ext uri="{FF2B5EF4-FFF2-40B4-BE49-F238E27FC236}">
                <a16:creationId xmlns:a16="http://schemas.microsoft.com/office/drawing/2014/main" id="{FD11A697-0D6F-072B-5CB5-13907835B996}"/>
              </a:ext>
            </a:extLst>
          </p:cNvPr>
          <p:cNvSpPr/>
          <p:nvPr/>
        </p:nvSpPr>
        <p:spPr>
          <a:xfrm>
            <a:off x="1907640" y="2022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vaal 74">
            <a:extLst>
              <a:ext uri="{FF2B5EF4-FFF2-40B4-BE49-F238E27FC236}">
                <a16:creationId xmlns:a16="http://schemas.microsoft.com/office/drawing/2014/main" id="{29C29DC7-C07E-9449-EB82-9DFE435CB7B0}"/>
              </a:ext>
            </a:extLst>
          </p:cNvPr>
          <p:cNvSpPr/>
          <p:nvPr/>
        </p:nvSpPr>
        <p:spPr>
          <a:xfrm>
            <a:off x="2089800" y="232362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Ovaal 75">
            <a:extLst>
              <a:ext uri="{FF2B5EF4-FFF2-40B4-BE49-F238E27FC236}">
                <a16:creationId xmlns:a16="http://schemas.microsoft.com/office/drawing/2014/main" id="{8BC7EF3C-2E67-1D6A-A3DC-A36852D724BF}"/>
              </a:ext>
            </a:extLst>
          </p:cNvPr>
          <p:cNvSpPr/>
          <p:nvPr/>
        </p:nvSpPr>
        <p:spPr>
          <a:xfrm>
            <a:off x="1126080" y="33105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vaal 50">
            <a:extLst>
              <a:ext uri="{FF2B5EF4-FFF2-40B4-BE49-F238E27FC236}">
                <a16:creationId xmlns:a16="http://schemas.microsoft.com/office/drawing/2014/main" id="{5D5DAED7-289A-1B40-47E1-A500B3562942}"/>
              </a:ext>
            </a:extLst>
          </p:cNvPr>
          <p:cNvSpPr/>
          <p:nvPr/>
        </p:nvSpPr>
        <p:spPr>
          <a:xfrm>
            <a:off x="7705440" y="322704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vaal 55">
            <a:extLst>
              <a:ext uri="{FF2B5EF4-FFF2-40B4-BE49-F238E27FC236}">
                <a16:creationId xmlns:a16="http://schemas.microsoft.com/office/drawing/2014/main" id="{24AD0C34-7AF3-C5F3-FB28-9402CF07F989}"/>
              </a:ext>
            </a:extLst>
          </p:cNvPr>
          <p:cNvSpPr/>
          <p:nvPr/>
        </p:nvSpPr>
        <p:spPr>
          <a:xfrm>
            <a:off x="7083000" y="21186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Ovaal 56">
            <a:extLst>
              <a:ext uri="{FF2B5EF4-FFF2-40B4-BE49-F238E27FC236}">
                <a16:creationId xmlns:a16="http://schemas.microsoft.com/office/drawing/2014/main" id="{D29C23EA-69A0-CBA6-C3EE-2A3BD0066368}"/>
              </a:ext>
            </a:extLst>
          </p:cNvPr>
          <p:cNvSpPr/>
          <p:nvPr/>
        </p:nvSpPr>
        <p:spPr>
          <a:xfrm>
            <a:off x="7227000" y="42544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Ovaal 57">
            <a:extLst>
              <a:ext uri="{FF2B5EF4-FFF2-40B4-BE49-F238E27FC236}">
                <a16:creationId xmlns:a16="http://schemas.microsoft.com/office/drawing/2014/main" id="{EF74C08E-30F2-0F86-933C-EFC11223EB69}"/>
              </a:ext>
            </a:extLst>
          </p:cNvPr>
          <p:cNvSpPr/>
          <p:nvPr/>
        </p:nvSpPr>
        <p:spPr>
          <a:xfrm>
            <a:off x="4352859" y="2788315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Ovaal 58">
            <a:extLst>
              <a:ext uri="{FF2B5EF4-FFF2-40B4-BE49-F238E27FC236}">
                <a16:creationId xmlns:a16="http://schemas.microsoft.com/office/drawing/2014/main" id="{22F5D56E-FCB3-BF36-F8F3-DBDB20C946D8}"/>
              </a:ext>
            </a:extLst>
          </p:cNvPr>
          <p:cNvSpPr/>
          <p:nvPr/>
        </p:nvSpPr>
        <p:spPr>
          <a:xfrm>
            <a:off x="2407549" y="2931955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Ovaal 59">
            <a:extLst>
              <a:ext uri="{FF2B5EF4-FFF2-40B4-BE49-F238E27FC236}">
                <a16:creationId xmlns:a16="http://schemas.microsoft.com/office/drawing/2014/main" id="{2594AC9E-B554-D17F-DA78-40BA363E5C3F}"/>
              </a:ext>
            </a:extLst>
          </p:cNvPr>
          <p:cNvSpPr/>
          <p:nvPr/>
        </p:nvSpPr>
        <p:spPr>
          <a:xfrm>
            <a:off x="2396945" y="37836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Ovaal 60">
            <a:extLst>
              <a:ext uri="{FF2B5EF4-FFF2-40B4-BE49-F238E27FC236}">
                <a16:creationId xmlns:a16="http://schemas.microsoft.com/office/drawing/2014/main" id="{6C90B072-116A-4C73-BB7B-A53BD7EAEE9A}"/>
              </a:ext>
            </a:extLst>
          </p:cNvPr>
          <p:cNvSpPr/>
          <p:nvPr/>
        </p:nvSpPr>
        <p:spPr>
          <a:xfrm>
            <a:off x="1944360" y="2022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Ovaal 61">
            <a:extLst>
              <a:ext uri="{FF2B5EF4-FFF2-40B4-BE49-F238E27FC236}">
                <a16:creationId xmlns:a16="http://schemas.microsoft.com/office/drawing/2014/main" id="{E668B728-4072-0149-B640-B9D54A0636B8}"/>
              </a:ext>
            </a:extLst>
          </p:cNvPr>
          <p:cNvSpPr/>
          <p:nvPr/>
        </p:nvSpPr>
        <p:spPr>
          <a:xfrm>
            <a:off x="1827081" y="4568055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Ovaal 62">
            <a:extLst>
              <a:ext uri="{FF2B5EF4-FFF2-40B4-BE49-F238E27FC236}">
                <a16:creationId xmlns:a16="http://schemas.microsoft.com/office/drawing/2014/main" id="{65AF3876-7DE5-0D39-A481-EF5607FDB3C0}"/>
              </a:ext>
            </a:extLst>
          </p:cNvPr>
          <p:cNvSpPr/>
          <p:nvPr/>
        </p:nvSpPr>
        <p:spPr>
          <a:xfrm>
            <a:off x="4110300" y="29397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M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vaal 49">
            <a:extLst>
              <a:ext uri="{FF2B5EF4-FFF2-40B4-BE49-F238E27FC236}">
                <a16:creationId xmlns:a16="http://schemas.microsoft.com/office/drawing/2014/main" id="{75C743E5-3522-7AB4-55A5-F11B9BF11954}"/>
              </a:ext>
            </a:extLst>
          </p:cNvPr>
          <p:cNvSpPr/>
          <p:nvPr/>
        </p:nvSpPr>
        <p:spPr>
          <a:xfrm>
            <a:off x="6730920" y="42544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 dirty="0">
                <a:solidFill>
                  <a:schemeClr val="lt1"/>
                </a:solidFill>
                <a:latin typeface="Arial"/>
                <a:ea typeface="DejaVu Sans"/>
              </a:rPr>
              <a:t>RV</a:t>
            </a:r>
            <a:endParaRPr lang="nl-NL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vaal 64">
            <a:extLst>
              <a:ext uri="{FF2B5EF4-FFF2-40B4-BE49-F238E27FC236}">
                <a16:creationId xmlns:a16="http://schemas.microsoft.com/office/drawing/2014/main" id="{374DEC8E-5082-B853-2CB5-9DA11E4F6096}"/>
              </a:ext>
            </a:extLst>
          </p:cNvPr>
          <p:cNvSpPr/>
          <p:nvPr/>
        </p:nvSpPr>
        <p:spPr>
          <a:xfrm>
            <a:off x="6838920" y="18313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5624FF1D-A6CF-071F-E658-83698958BD15}"/>
              </a:ext>
            </a:extLst>
          </p:cNvPr>
          <p:cNvCxnSpPr/>
          <p:nvPr/>
        </p:nvCxnSpPr>
        <p:spPr>
          <a:xfrm>
            <a:off x="4110300" y="1635715"/>
            <a:ext cx="0" cy="334969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0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C5E18C75-8A46-6ED2-AAD5-D4C61E0428A2}"/>
              </a:ext>
            </a:extLst>
          </p:cNvPr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pc="-1" dirty="0">
                <a:solidFill>
                  <a:srgbClr val="F5870F"/>
                </a:solidFill>
                <a:latin typeface="Verdana"/>
                <a:ea typeface="DejaVu Sans"/>
              </a:rPr>
              <a:t>Variant</a:t>
            </a:r>
            <a:r>
              <a:rPr lang="nl-NL" sz="3200" b="1" strike="noStrike" spc="-1" dirty="0">
                <a:solidFill>
                  <a:srgbClr val="F5870F"/>
                </a:solidFill>
                <a:latin typeface="Verdana"/>
                <a:ea typeface="DejaVu Sans"/>
              </a:rPr>
              <a:t>: Huis !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ep 31">
            <a:extLst>
              <a:ext uri="{FF2B5EF4-FFF2-40B4-BE49-F238E27FC236}">
                <a16:creationId xmlns:a16="http://schemas.microsoft.com/office/drawing/2014/main" id="{01D977F2-80E4-08A9-C967-C5D04ACDEC56}"/>
              </a:ext>
            </a:extLst>
          </p:cNvPr>
          <p:cNvGrpSpPr/>
          <p:nvPr/>
        </p:nvGrpSpPr>
        <p:grpSpPr>
          <a:xfrm>
            <a:off x="577080" y="1412640"/>
            <a:ext cx="7488000" cy="3888000"/>
            <a:chOff x="577080" y="1412640"/>
            <a:chExt cx="7488000" cy="3888000"/>
          </a:xfrm>
        </p:grpSpPr>
        <p:sp>
          <p:nvSpPr>
            <p:cNvPr id="7" name="Rechthoek 32">
              <a:extLst>
                <a:ext uri="{FF2B5EF4-FFF2-40B4-BE49-F238E27FC236}">
                  <a16:creationId xmlns:a16="http://schemas.microsoft.com/office/drawing/2014/main" id="{40B35C4D-9034-B64D-F922-B1285CA940B1}"/>
                </a:ext>
              </a:extLst>
            </p:cNvPr>
            <p:cNvSpPr/>
            <p:nvPr/>
          </p:nvSpPr>
          <p:spPr>
            <a:xfrm>
              <a:off x="662367" y="1518120"/>
              <a:ext cx="7200000" cy="3599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Rechthoek 33">
              <a:extLst>
                <a:ext uri="{FF2B5EF4-FFF2-40B4-BE49-F238E27FC236}">
                  <a16:creationId xmlns:a16="http://schemas.microsoft.com/office/drawing/2014/main" id="{7C5D9188-A8FA-B7D0-D5CF-4B334C3742D8}"/>
                </a:ext>
              </a:extLst>
            </p:cNvPr>
            <p:cNvSpPr/>
            <p:nvPr/>
          </p:nvSpPr>
          <p:spPr>
            <a:xfrm>
              <a:off x="721080" y="141264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Rechthoek 34">
              <a:extLst>
                <a:ext uri="{FF2B5EF4-FFF2-40B4-BE49-F238E27FC236}">
                  <a16:creationId xmlns:a16="http://schemas.microsoft.com/office/drawing/2014/main" id="{20836EB3-5876-40E2-12B7-BCE5A6E536B3}"/>
                </a:ext>
              </a:extLst>
            </p:cNvPr>
            <p:cNvSpPr/>
            <p:nvPr/>
          </p:nvSpPr>
          <p:spPr>
            <a:xfrm>
              <a:off x="721080" y="515736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0" name="Rechte verbindingslijn 35">
              <a:extLst>
                <a:ext uri="{FF2B5EF4-FFF2-40B4-BE49-F238E27FC236}">
                  <a16:creationId xmlns:a16="http://schemas.microsoft.com/office/drawing/2014/main" id="{91B19200-0C0B-78C9-4188-A374B2172BEF}"/>
                </a:ext>
              </a:extLst>
            </p:cNvPr>
            <p:cNvCxnSpPr>
              <a:endCxn id="9" idx="1"/>
            </p:cNvCxnSpPr>
            <p:nvPr/>
          </p:nvCxnSpPr>
          <p:spPr>
            <a:xfrm>
              <a:off x="721080" y="1556640"/>
              <a:ext cx="360" cy="3672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1" name="Rechte verbindingslijn 36">
              <a:extLst>
                <a:ext uri="{FF2B5EF4-FFF2-40B4-BE49-F238E27FC236}">
                  <a16:creationId xmlns:a16="http://schemas.microsoft.com/office/drawing/2014/main" id="{0E283ACB-7B36-616A-F706-68C4434E4067}"/>
                </a:ext>
              </a:extLst>
            </p:cNvPr>
            <p:cNvCxnSpPr/>
            <p:nvPr/>
          </p:nvCxnSpPr>
          <p:spPr>
            <a:xfrm>
              <a:off x="4321440" y="1520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2" name="Rechte verbindingslijn 37">
              <a:extLst>
                <a:ext uri="{FF2B5EF4-FFF2-40B4-BE49-F238E27FC236}">
                  <a16:creationId xmlns:a16="http://schemas.microsoft.com/office/drawing/2014/main" id="{52730C79-51FF-F11A-C389-9F3B8142A135}"/>
                </a:ext>
              </a:extLst>
            </p:cNvPr>
            <p:cNvCxnSpPr/>
            <p:nvPr/>
          </p:nvCxnSpPr>
          <p:spPr>
            <a:xfrm>
              <a:off x="7912800" y="1556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3" name="Rechte verbindingslijn 38">
              <a:extLst>
                <a:ext uri="{FF2B5EF4-FFF2-40B4-BE49-F238E27FC236}">
                  <a16:creationId xmlns:a16="http://schemas.microsoft.com/office/drawing/2014/main" id="{F9C10C26-D6E9-9059-E0EC-1284EC53E486}"/>
                </a:ext>
              </a:extLst>
            </p:cNvPr>
            <p:cNvCxnSpPr/>
            <p:nvPr/>
          </p:nvCxnSpPr>
          <p:spPr>
            <a:xfrm>
              <a:off x="2449080" y="2996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14" name="Vrije vorm 39">
              <a:extLst>
                <a:ext uri="{FF2B5EF4-FFF2-40B4-BE49-F238E27FC236}">
                  <a16:creationId xmlns:a16="http://schemas.microsoft.com/office/drawing/2014/main" id="{43B8259E-317C-4CAB-FCB3-FAB6D03D5056}"/>
                </a:ext>
              </a:extLst>
            </p:cNvPr>
            <p:cNvSpPr/>
            <p:nvPr/>
          </p:nvSpPr>
          <p:spPr>
            <a:xfrm>
              <a:off x="1087920" y="3709440"/>
              <a:ext cx="1358280" cy="1546200"/>
            </a:xfrm>
            <a:custGeom>
              <a:avLst/>
              <a:gdLst>
                <a:gd name="textAreaLeft" fmla="*/ 0 w 1358280"/>
                <a:gd name="textAreaRight" fmla="*/ 1359000 w 1358280"/>
                <a:gd name="textAreaTop" fmla="*/ 0 h 1546200"/>
                <a:gd name="textAreaBottom" fmla="*/ 1546920 h 1546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Vrije vorm 40">
              <a:extLst>
                <a:ext uri="{FF2B5EF4-FFF2-40B4-BE49-F238E27FC236}">
                  <a16:creationId xmlns:a16="http://schemas.microsoft.com/office/drawing/2014/main" id="{5E1E1EBD-D464-1901-58D8-7E77A37D5ED0}"/>
                </a:ext>
              </a:extLst>
            </p:cNvPr>
            <p:cNvSpPr/>
            <p:nvPr/>
          </p:nvSpPr>
          <p:spPr>
            <a:xfrm flipV="1">
              <a:off x="1081080" y="1527840"/>
              <a:ext cx="1367280" cy="1467720"/>
            </a:xfrm>
            <a:custGeom>
              <a:avLst/>
              <a:gdLst>
                <a:gd name="textAreaLeft" fmla="*/ 0 w 1367280"/>
                <a:gd name="textAreaRight" fmla="*/ 1368000 w 1367280"/>
                <a:gd name="textAreaTop" fmla="*/ 360 h 1467720"/>
                <a:gd name="textAreaBottom" fmla="*/ 1468800 h 146772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6" name="Rechte verbindingslijn 41">
              <a:extLst>
                <a:ext uri="{FF2B5EF4-FFF2-40B4-BE49-F238E27FC236}">
                  <a16:creationId xmlns:a16="http://schemas.microsoft.com/office/drawing/2014/main" id="{CEC18F58-9E6F-8B21-E2D5-FB30FFBBE572}"/>
                </a:ext>
              </a:extLst>
            </p:cNvPr>
            <p:cNvCxnSpPr/>
            <p:nvPr/>
          </p:nvCxnSpPr>
          <p:spPr>
            <a:xfrm>
              <a:off x="7912800" y="3032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17" name="Vrije vorm 42">
              <a:extLst>
                <a:ext uri="{FF2B5EF4-FFF2-40B4-BE49-F238E27FC236}">
                  <a16:creationId xmlns:a16="http://schemas.microsoft.com/office/drawing/2014/main" id="{FACE5BD7-6CB2-C46C-3642-28BDBD427144}"/>
                </a:ext>
              </a:extLst>
            </p:cNvPr>
            <p:cNvSpPr/>
            <p:nvPr/>
          </p:nvSpPr>
          <p:spPr>
            <a:xfrm flipH="1">
              <a:off x="6202080" y="3709440"/>
              <a:ext cx="1358280" cy="1519200"/>
            </a:xfrm>
            <a:custGeom>
              <a:avLst/>
              <a:gdLst>
                <a:gd name="textAreaLeft" fmla="*/ 360 w 1358280"/>
                <a:gd name="textAreaRight" fmla="*/ 1359360 w 1358280"/>
                <a:gd name="textAreaTop" fmla="*/ 0 h 1519200"/>
                <a:gd name="textAreaBottom" fmla="*/ 1519920 h 1519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Vrije vorm 43">
              <a:extLst>
                <a:ext uri="{FF2B5EF4-FFF2-40B4-BE49-F238E27FC236}">
                  <a16:creationId xmlns:a16="http://schemas.microsoft.com/office/drawing/2014/main" id="{AF901835-D080-C316-3FA5-21D86198D37B}"/>
                </a:ext>
              </a:extLst>
            </p:cNvPr>
            <p:cNvSpPr/>
            <p:nvPr/>
          </p:nvSpPr>
          <p:spPr>
            <a:xfrm flipH="1" flipV="1">
              <a:off x="6195600" y="1518120"/>
              <a:ext cx="1364760" cy="1477440"/>
            </a:xfrm>
            <a:custGeom>
              <a:avLst/>
              <a:gdLst>
                <a:gd name="textAreaLeft" fmla="*/ 360 w 1364760"/>
                <a:gd name="textAreaRight" fmla="*/ 1365840 w 1364760"/>
                <a:gd name="textAreaTop" fmla="*/ -360 h 1477440"/>
                <a:gd name="textAreaBottom" fmla="*/ 1477800 h 147744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9" name="Rechte verbindingslijn 45">
              <a:extLst>
                <a:ext uri="{FF2B5EF4-FFF2-40B4-BE49-F238E27FC236}">
                  <a16:creationId xmlns:a16="http://schemas.microsoft.com/office/drawing/2014/main" id="{0C7AFC52-8DB9-1350-3307-988A75DA152C}"/>
                </a:ext>
              </a:extLst>
            </p:cNvPr>
            <p:cNvCxnSpPr/>
            <p:nvPr/>
          </p:nvCxnSpPr>
          <p:spPr>
            <a:xfrm>
              <a:off x="6193440" y="2989080"/>
              <a:ext cx="720" cy="720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0" name="Rechthoek 46">
              <a:extLst>
                <a:ext uri="{FF2B5EF4-FFF2-40B4-BE49-F238E27FC236}">
                  <a16:creationId xmlns:a16="http://schemas.microsoft.com/office/drawing/2014/main" id="{D3414941-06B0-152C-503A-5C50A9AB86D9}"/>
                </a:ext>
              </a:extLst>
            </p:cNvPr>
            <p:cNvSpPr/>
            <p:nvPr/>
          </p:nvSpPr>
          <p:spPr>
            <a:xfrm>
              <a:off x="57708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Rechthoek 47">
              <a:extLst>
                <a:ext uri="{FF2B5EF4-FFF2-40B4-BE49-F238E27FC236}">
                  <a16:creationId xmlns:a16="http://schemas.microsoft.com/office/drawing/2014/main" id="{E89930A5-CD50-10AF-23DE-2ACA575EC376}"/>
                </a:ext>
              </a:extLst>
            </p:cNvPr>
            <p:cNvSpPr/>
            <p:nvPr/>
          </p:nvSpPr>
          <p:spPr>
            <a:xfrm>
              <a:off x="792180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" name="Ovaal 1">
            <a:extLst>
              <a:ext uri="{FF2B5EF4-FFF2-40B4-BE49-F238E27FC236}">
                <a16:creationId xmlns:a16="http://schemas.microsoft.com/office/drawing/2014/main" id="{FD11A697-0D6F-072B-5CB5-13907835B996}"/>
              </a:ext>
            </a:extLst>
          </p:cNvPr>
          <p:cNvSpPr/>
          <p:nvPr/>
        </p:nvSpPr>
        <p:spPr>
          <a:xfrm>
            <a:off x="1907640" y="2022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vaal 74">
            <a:extLst>
              <a:ext uri="{FF2B5EF4-FFF2-40B4-BE49-F238E27FC236}">
                <a16:creationId xmlns:a16="http://schemas.microsoft.com/office/drawing/2014/main" id="{29C29DC7-C07E-9449-EB82-9DFE435CB7B0}"/>
              </a:ext>
            </a:extLst>
          </p:cNvPr>
          <p:cNvSpPr/>
          <p:nvPr/>
        </p:nvSpPr>
        <p:spPr>
          <a:xfrm>
            <a:off x="2089800" y="232362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Ovaal 75">
            <a:extLst>
              <a:ext uri="{FF2B5EF4-FFF2-40B4-BE49-F238E27FC236}">
                <a16:creationId xmlns:a16="http://schemas.microsoft.com/office/drawing/2014/main" id="{8BC7EF3C-2E67-1D6A-A3DC-A36852D724BF}"/>
              </a:ext>
            </a:extLst>
          </p:cNvPr>
          <p:cNvSpPr/>
          <p:nvPr/>
        </p:nvSpPr>
        <p:spPr>
          <a:xfrm>
            <a:off x="1126080" y="33105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vaal 50">
            <a:extLst>
              <a:ext uri="{FF2B5EF4-FFF2-40B4-BE49-F238E27FC236}">
                <a16:creationId xmlns:a16="http://schemas.microsoft.com/office/drawing/2014/main" id="{5D5DAED7-289A-1B40-47E1-A500B3562942}"/>
              </a:ext>
            </a:extLst>
          </p:cNvPr>
          <p:cNvSpPr/>
          <p:nvPr/>
        </p:nvSpPr>
        <p:spPr>
          <a:xfrm>
            <a:off x="7705440" y="322704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vaal 55">
            <a:extLst>
              <a:ext uri="{FF2B5EF4-FFF2-40B4-BE49-F238E27FC236}">
                <a16:creationId xmlns:a16="http://schemas.microsoft.com/office/drawing/2014/main" id="{24AD0C34-7AF3-C5F3-FB28-9402CF07F989}"/>
              </a:ext>
            </a:extLst>
          </p:cNvPr>
          <p:cNvSpPr/>
          <p:nvPr/>
        </p:nvSpPr>
        <p:spPr>
          <a:xfrm>
            <a:off x="6549234" y="2614684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Ovaal 56">
            <a:extLst>
              <a:ext uri="{FF2B5EF4-FFF2-40B4-BE49-F238E27FC236}">
                <a16:creationId xmlns:a16="http://schemas.microsoft.com/office/drawing/2014/main" id="{D29C23EA-69A0-CBA6-C3EE-2A3BD0066368}"/>
              </a:ext>
            </a:extLst>
          </p:cNvPr>
          <p:cNvSpPr/>
          <p:nvPr/>
        </p:nvSpPr>
        <p:spPr>
          <a:xfrm>
            <a:off x="5199120" y="419526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Ovaal 57">
            <a:extLst>
              <a:ext uri="{FF2B5EF4-FFF2-40B4-BE49-F238E27FC236}">
                <a16:creationId xmlns:a16="http://schemas.microsoft.com/office/drawing/2014/main" id="{EF74C08E-30F2-0F86-933C-EFC11223EB69}"/>
              </a:ext>
            </a:extLst>
          </p:cNvPr>
          <p:cNvSpPr/>
          <p:nvPr/>
        </p:nvSpPr>
        <p:spPr>
          <a:xfrm>
            <a:off x="4211820" y="2644675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Ovaal 58">
            <a:extLst>
              <a:ext uri="{FF2B5EF4-FFF2-40B4-BE49-F238E27FC236}">
                <a16:creationId xmlns:a16="http://schemas.microsoft.com/office/drawing/2014/main" id="{22F5D56E-FCB3-BF36-F8F3-DBDB20C946D8}"/>
              </a:ext>
            </a:extLst>
          </p:cNvPr>
          <p:cNvSpPr/>
          <p:nvPr/>
        </p:nvSpPr>
        <p:spPr>
          <a:xfrm>
            <a:off x="2407549" y="2931955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Ovaal 59">
            <a:extLst>
              <a:ext uri="{FF2B5EF4-FFF2-40B4-BE49-F238E27FC236}">
                <a16:creationId xmlns:a16="http://schemas.microsoft.com/office/drawing/2014/main" id="{2594AC9E-B554-D17F-DA78-40BA363E5C3F}"/>
              </a:ext>
            </a:extLst>
          </p:cNvPr>
          <p:cNvSpPr/>
          <p:nvPr/>
        </p:nvSpPr>
        <p:spPr>
          <a:xfrm>
            <a:off x="2396945" y="37836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Ovaal 60">
            <a:extLst>
              <a:ext uri="{FF2B5EF4-FFF2-40B4-BE49-F238E27FC236}">
                <a16:creationId xmlns:a16="http://schemas.microsoft.com/office/drawing/2014/main" id="{6C90B072-116A-4C73-BB7B-A53BD7EAEE9A}"/>
              </a:ext>
            </a:extLst>
          </p:cNvPr>
          <p:cNvSpPr/>
          <p:nvPr/>
        </p:nvSpPr>
        <p:spPr>
          <a:xfrm>
            <a:off x="1944360" y="2022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Ovaal 61">
            <a:extLst>
              <a:ext uri="{FF2B5EF4-FFF2-40B4-BE49-F238E27FC236}">
                <a16:creationId xmlns:a16="http://schemas.microsoft.com/office/drawing/2014/main" id="{E668B728-4072-0149-B640-B9D54A0636B8}"/>
              </a:ext>
            </a:extLst>
          </p:cNvPr>
          <p:cNvSpPr/>
          <p:nvPr/>
        </p:nvSpPr>
        <p:spPr>
          <a:xfrm>
            <a:off x="1827081" y="4568055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Ovaal 62">
            <a:extLst>
              <a:ext uri="{FF2B5EF4-FFF2-40B4-BE49-F238E27FC236}">
                <a16:creationId xmlns:a16="http://schemas.microsoft.com/office/drawing/2014/main" id="{65AF3876-7DE5-0D39-A481-EF5607FDB3C0}"/>
              </a:ext>
            </a:extLst>
          </p:cNvPr>
          <p:cNvSpPr/>
          <p:nvPr/>
        </p:nvSpPr>
        <p:spPr>
          <a:xfrm>
            <a:off x="4118727" y="193879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 dirty="0">
                <a:solidFill>
                  <a:schemeClr val="lt1"/>
                </a:solidFill>
                <a:latin typeface="Arial"/>
                <a:ea typeface="DejaVu Sans"/>
              </a:rPr>
              <a:t>M</a:t>
            </a:r>
            <a:endParaRPr lang="nl-NL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vaal 49">
            <a:extLst>
              <a:ext uri="{FF2B5EF4-FFF2-40B4-BE49-F238E27FC236}">
                <a16:creationId xmlns:a16="http://schemas.microsoft.com/office/drawing/2014/main" id="{75C743E5-3522-7AB4-55A5-F11B9BF11954}"/>
              </a:ext>
            </a:extLst>
          </p:cNvPr>
          <p:cNvSpPr/>
          <p:nvPr/>
        </p:nvSpPr>
        <p:spPr>
          <a:xfrm>
            <a:off x="4211820" y="43389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 dirty="0">
                <a:solidFill>
                  <a:schemeClr val="lt1"/>
                </a:solidFill>
                <a:latin typeface="Arial"/>
                <a:ea typeface="DejaVu Sans"/>
              </a:rPr>
              <a:t>RV</a:t>
            </a:r>
            <a:endParaRPr lang="nl-NL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vaal 64">
            <a:extLst>
              <a:ext uri="{FF2B5EF4-FFF2-40B4-BE49-F238E27FC236}">
                <a16:creationId xmlns:a16="http://schemas.microsoft.com/office/drawing/2014/main" id="{374DEC8E-5082-B853-2CB5-9DA11E4F6096}"/>
              </a:ext>
            </a:extLst>
          </p:cNvPr>
          <p:cNvSpPr/>
          <p:nvPr/>
        </p:nvSpPr>
        <p:spPr>
          <a:xfrm>
            <a:off x="7056887" y="297533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76896920-9020-80C1-1DDD-DD8E32C23AFB}"/>
              </a:ext>
            </a:extLst>
          </p:cNvPr>
          <p:cNvSpPr/>
          <p:nvPr/>
        </p:nvSpPr>
        <p:spPr>
          <a:xfrm>
            <a:off x="2247413" y="2195023"/>
            <a:ext cx="4767943" cy="2388636"/>
          </a:xfrm>
          <a:custGeom>
            <a:avLst/>
            <a:gdLst>
              <a:gd name="connsiteX0" fmla="*/ 298580 w 4749282"/>
              <a:gd name="connsiteY0" fmla="*/ 18661 h 2425959"/>
              <a:gd name="connsiteX1" fmla="*/ 2584580 w 4749282"/>
              <a:gd name="connsiteY1" fmla="*/ 0 h 2425959"/>
              <a:gd name="connsiteX2" fmla="*/ 4749282 w 4749282"/>
              <a:gd name="connsiteY2" fmla="*/ 942392 h 2425959"/>
              <a:gd name="connsiteX3" fmla="*/ 2640563 w 4749282"/>
              <a:gd name="connsiteY3" fmla="*/ 2313992 h 2425959"/>
              <a:gd name="connsiteX4" fmla="*/ 74645 w 4749282"/>
              <a:gd name="connsiteY4" fmla="*/ 2425959 h 2425959"/>
              <a:gd name="connsiteX5" fmla="*/ 0 w 4749282"/>
              <a:gd name="connsiteY5" fmla="*/ 55984 h 2425959"/>
              <a:gd name="connsiteX6" fmla="*/ 298580 w 4749282"/>
              <a:gd name="connsiteY6" fmla="*/ 18661 h 2425959"/>
              <a:gd name="connsiteX0" fmla="*/ 373225 w 4749282"/>
              <a:gd name="connsiteY0" fmla="*/ 55983 h 2425959"/>
              <a:gd name="connsiteX1" fmla="*/ 2584580 w 4749282"/>
              <a:gd name="connsiteY1" fmla="*/ 0 h 2425959"/>
              <a:gd name="connsiteX2" fmla="*/ 4749282 w 4749282"/>
              <a:gd name="connsiteY2" fmla="*/ 942392 h 2425959"/>
              <a:gd name="connsiteX3" fmla="*/ 2640563 w 4749282"/>
              <a:gd name="connsiteY3" fmla="*/ 2313992 h 2425959"/>
              <a:gd name="connsiteX4" fmla="*/ 74645 w 4749282"/>
              <a:gd name="connsiteY4" fmla="*/ 2425959 h 2425959"/>
              <a:gd name="connsiteX5" fmla="*/ 0 w 4749282"/>
              <a:gd name="connsiteY5" fmla="*/ 55984 h 2425959"/>
              <a:gd name="connsiteX6" fmla="*/ 373225 w 4749282"/>
              <a:gd name="connsiteY6" fmla="*/ 55983 h 2425959"/>
              <a:gd name="connsiteX0" fmla="*/ 0 w 4749282"/>
              <a:gd name="connsiteY0" fmla="*/ 55984 h 2425959"/>
              <a:gd name="connsiteX1" fmla="*/ 2584580 w 4749282"/>
              <a:gd name="connsiteY1" fmla="*/ 0 h 2425959"/>
              <a:gd name="connsiteX2" fmla="*/ 4749282 w 4749282"/>
              <a:gd name="connsiteY2" fmla="*/ 942392 h 2425959"/>
              <a:gd name="connsiteX3" fmla="*/ 2640563 w 4749282"/>
              <a:gd name="connsiteY3" fmla="*/ 2313992 h 2425959"/>
              <a:gd name="connsiteX4" fmla="*/ 74645 w 4749282"/>
              <a:gd name="connsiteY4" fmla="*/ 2425959 h 2425959"/>
              <a:gd name="connsiteX5" fmla="*/ 0 w 4749282"/>
              <a:gd name="connsiteY5" fmla="*/ 55984 h 2425959"/>
              <a:gd name="connsiteX0" fmla="*/ 0 w 4749282"/>
              <a:gd name="connsiteY0" fmla="*/ 0 h 2369975"/>
              <a:gd name="connsiteX1" fmla="*/ 2687217 w 4749282"/>
              <a:gd name="connsiteY1" fmla="*/ 18661 h 2369975"/>
              <a:gd name="connsiteX2" fmla="*/ 4749282 w 4749282"/>
              <a:gd name="connsiteY2" fmla="*/ 886408 h 2369975"/>
              <a:gd name="connsiteX3" fmla="*/ 2640563 w 4749282"/>
              <a:gd name="connsiteY3" fmla="*/ 2258008 h 2369975"/>
              <a:gd name="connsiteX4" fmla="*/ 74645 w 4749282"/>
              <a:gd name="connsiteY4" fmla="*/ 2369975 h 2369975"/>
              <a:gd name="connsiteX5" fmla="*/ 0 w 4749282"/>
              <a:gd name="connsiteY5" fmla="*/ 0 h 2369975"/>
              <a:gd name="connsiteX0" fmla="*/ 18661 w 4767943"/>
              <a:gd name="connsiteY0" fmla="*/ 0 h 2360645"/>
              <a:gd name="connsiteX1" fmla="*/ 2705878 w 4767943"/>
              <a:gd name="connsiteY1" fmla="*/ 18661 h 2360645"/>
              <a:gd name="connsiteX2" fmla="*/ 4767943 w 4767943"/>
              <a:gd name="connsiteY2" fmla="*/ 886408 h 2360645"/>
              <a:gd name="connsiteX3" fmla="*/ 2659224 w 4767943"/>
              <a:gd name="connsiteY3" fmla="*/ 2258008 h 2360645"/>
              <a:gd name="connsiteX4" fmla="*/ 0 w 4767943"/>
              <a:gd name="connsiteY4" fmla="*/ 2360645 h 2360645"/>
              <a:gd name="connsiteX5" fmla="*/ 18661 w 4767943"/>
              <a:gd name="connsiteY5" fmla="*/ 0 h 2360645"/>
              <a:gd name="connsiteX0" fmla="*/ 18661 w 4767943"/>
              <a:gd name="connsiteY0" fmla="*/ 0 h 2369975"/>
              <a:gd name="connsiteX1" fmla="*/ 2705878 w 4767943"/>
              <a:gd name="connsiteY1" fmla="*/ 18661 h 2369975"/>
              <a:gd name="connsiteX2" fmla="*/ 4767943 w 4767943"/>
              <a:gd name="connsiteY2" fmla="*/ 886408 h 2369975"/>
              <a:gd name="connsiteX3" fmla="*/ 2603241 w 4767943"/>
              <a:gd name="connsiteY3" fmla="*/ 2369975 h 2369975"/>
              <a:gd name="connsiteX4" fmla="*/ 0 w 4767943"/>
              <a:gd name="connsiteY4" fmla="*/ 2360645 h 2369975"/>
              <a:gd name="connsiteX5" fmla="*/ 18661 w 4767943"/>
              <a:gd name="connsiteY5" fmla="*/ 0 h 2369975"/>
              <a:gd name="connsiteX0" fmla="*/ 18661 w 4767943"/>
              <a:gd name="connsiteY0" fmla="*/ 74645 h 2444620"/>
              <a:gd name="connsiteX1" fmla="*/ 2649894 w 4767943"/>
              <a:gd name="connsiteY1" fmla="*/ 0 h 2444620"/>
              <a:gd name="connsiteX2" fmla="*/ 4767943 w 4767943"/>
              <a:gd name="connsiteY2" fmla="*/ 961053 h 2444620"/>
              <a:gd name="connsiteX3" fmla="*/ 2603241 w 4767943"/>
              <a:gd name="connsiteY3" fmla="*/ 2444620 h 2444620"/>
              <a:gd name="connsiteX4" fmla="*/ 0 w 4767943"/>
              <a:gd name="connsiteY4" fmla="*/ 2435290 h 2444620"/>
              <a:gd name="connsiteX5" fmla="*/ 18661 w 4767943"/>
              <a:gd name="connsiteY5" fmla="*/ 74645 h 2444620"/>
              <a:gd name="connsiteX0" fmla="*/ 18661 w 4767943"/>
              <a:gd name="connsiteY0" fmla="*/ 18661 h 2388636"/>
              <a:gd name="connsiteX1" fmla="*/ 2659225 w 4767943"/>
              <a:gd name="connsiteY1" fmla="*/ 0 h 2388636"/>
              <a:gd name="connsiteX2" fmla="*/ 4767943 w 4767943"/>
              <a:gd name="connsiteY2" fmla="*/ 905069 h 2388636"/>
              <a:gd name="connsiteX3" fmla="*/ 2603241 w 4767943"/>
              <a:gd name="connsiteY3" fmla="*/ 2388636 h 2388636"/>
              <a:gd name="connsiteX4" fmla="*/ 0 w 4767943"/>
              <a:gd name="connsiteY4" fmla="*/ 2379306 h 2388636"/>
              <a:gd name="connsiteX5" fmla="*/ 18661 w 4767943"/>
              <a:gd name="connsiteY5" fmla="*/ 18661 h 238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7943" h="2388636">
                <a:moveTo>
                  <a:pt x="18661" y="18661"/>
                </a:moveTo>
                <a:lnTo>
                  <a:pt x="2659225" y="0"/>
                </a:lnTo>
                <a:lnTo>
                  <a:pt x="4767943" y="905069"/>
                </a:lnTo>
                <a:lnTo>
                  <a:pt x="2603241" y="2388636"/>
                </a:lnTo>
                <a:lnTo>
                  <a:pt x="0" y="2379306"/>
                </a:lnTo>
                <a:lnTo>
                  <a:pt x="18661" y="18661"/>
                </a:ln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45D948E-2008-6053-220F-FA9C512C5122}"/>
              </a:ext>
            </a:extLst>
          </p:cNvPr>
          <p:cNvCxnSpPr/>
          <p:nvPr/>
        </p:nvCxnSpPr>
        <p:spPr>
          <a:xfrm>
            <a:off x="7015356" y="1673211"/>
            <a:ext cx="0" cy="334969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C5E18C75-8A46-6ED2-AAD5-D4C61E0428A2}"/>
              </a:ext>
            </a:extLst>
          </p:cNvPr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pc="-1" dirty="0">
                <a:solidFill>
                  <a:srgbClr val="F5870F"/>
                </a:solidFill>
                <a:latin typeface="Verdana"/>
                <a:ea typeface="DejaVu Sans"/>
              </a:rPr>
              <a:t>Variant </a:t>
            </a:r>
            <a:r>
              <a:rPr lang="nl-NL" sz="3200" b="1" strike="noStrike" spc="-1" dirty="0">
                <a:solidFill>
                  <a:srgbClr val="F5870F"/>
                </a:solidFill>
                <a:latin typeface="Verdana"/>
                <a:ea typeface="DejaVu Sans"/>
              </a:rPr>
              <a:t>2: Omgekeerd huis (boot)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ep 31">
            <a:extLst>
              <a:ext uri="{FF2B5EF4-FFF2-40B4-BE49-F238E27FC236}">
                <a16:creationId xmlns:a16="http://schemas.microsoft.com/office/drawing/2014/main" id="{01D977F2-80E4-08A9-C967-C5D04ACDEC56}"/>
              </a:ext>
            </a:extLst>
          </p:cNvPr>
          <p:cNvGrpSpPr/>
          <p:nvPr/>
        </p:nvGrpSpPr>
        <p:grpSpPr>
          <a:xfrm>
            <a:off x="586080" y="1382760"/>
            <a:ext cx="7488000" cy="3888000"/>
            <a:chOff x="577080" y="1412640"/>
            <a:chExt cx="7488000" cy="3888000"/>
          </a:xfrm>
        </p:grpSpPr>
        <p:sp>
          <p:nvSpPr>
            <p:cNvPr id="7" name="Rechthoek 32">
              <a:extLst>
                <a:ext uri="{FF2B5EF4-FFF2-40B4-BE49-F238E27FC236}">
                  <a16:creationId xmlns:a16="http://schemas.microsoft.com/office/drawing/2014/main" id="{40B35C4D-9034-B64D-F922-B1285CA940B1}"/>
                </a:ext>
              </a:extLst>
            </p:cNvPr>
            <p:cNvSpPr/>
            <p:nvPr/>
          </p:nvSpPr>
          <p:spPr>
            <a:xfrm>
              <a:off x="721080" y="1556640"/>
              <a:ext cx="7200000" cy="3599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Rechthoek 33">
              <a:extLst>
                <a:ext uri="{FF2B5EF4-FFF2-40B4-BE49-F238E27FC236}">
                  <a16:creationId xmlns:a16="http://schemas.microsoft.com/office/drawing/2014/main" id="{7C5D9188-A8FA-B7D0-D5CF-4B334C3742D8}"/>
                </a:ext>
              </a:extLst>
            </p:cNvPr>
            <p:cNvSpPr/>
            <p:nvPr/>
          </p:nvSpPr>
          <p:spPr>
            <a:xfrm>
              <a:off x="721080" y="141264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Rechthoek 34">
              <a:extLst>
                <a:ext uri="{FF2B5EF4-FFF2-40B4-BE49-F238E27FC236}">
                  <a16:creationId xmlns:a16="http://schemas.microsoft.com/office/drawing/2014/main" id="{20836EB3-5876-40E2-12B7-BCE5A6E536B3}"/>
                </a:ext>
              </a:extLst>
            </p:cNvPr>
            <p:cNvSpPr/>
            <p:nvPr/>
          </p:nvSpPr>
          <p:spPr>
            <a:xfrm>
              <a:off x="721080" y="515736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0" name="Rechte verbindingslijn 35">
              <a:extLst>
                <a:ext uri="{FF2B5EF4-FFF2-40B4-BE49-F238E27FC236}">
                  <a16:creationId xmlns:a16="http://schemas.microsoft.com/office/drawing/2014/main" id="{91B19200-0C0B-78C9-4188-A374B2172BEF}"/>
                </a:ext>
              </a:extLst>
            </p:cNvPr>
            <p:cNvCxnSpPr>
              <a:endCxn id="9" idx="1"/>
            </p:cNvCxnSpPr>
            <p:nvPr/>
          </p:nvCxnSpPr>
          <p:spPr>
            <a:xfrm>
              <a:off x="721080" y="1556640"/>
              <a:ext cx="360" cy="3672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1" name="Rechte verbindingslijn 36">
              <a:extLst>
                <a:ext uri="{FF2B5EF4-FFF2-40B4-BE49-F238E27FC236}">
                  <a16:creationId xmlns:a16="http://schemas.microsoft.com/office/drawing/2014/main" id="{0E283ACB-7B36-616A-F706-68C4434E4067}"/>
                </a:ext>
              </a:extLst>
            </p:cNvPr>
            <p:cNvCxnSpPr/>
            <p:nvPr/>
          </p:nvCxnSpPr>
          <p:spPr>
            <a:xfrm>
              <a:off x="4321440" y="1520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2" name="Rechte verbindingslijn 37">
              <a:extLst>
                <a:ext uri="{FF2B5EF4-FFF2-40B4-BE49-F238E27FC236}">
                  <a16:creationId xmlns:a16="http://schemas.microsoft.com/office/drawing/2014/main" id="{52730C79-51FF-F11A-C389-9F3B8142A135}"/>
                </a:ext>
              </a:extLst>
            </p:cNvPr>
            <p:cNvCxnSpPr/>
            <p:nvPr/>
          </p:nvCxnSpPr>
          <p:spPr>
            <a:xfrm>
              <a:off x="7912800" y="1556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13" name="Rechte verbindingslijn 38">
              <a:extLst>
                <a:ext uri="{FF2B5EF4-FFF2-40B4-BE49-F238E27FC236}">
                  <a16:creationId xmlns:a16="http://schemas.microsoft.com/office/drawing/2014/main" id="{F9C10C26-D6E9-9059-E0EC-1284EC53E486}"/>
                </a:ext>
              </a:extLst>
            </p:cNvPr>
            <p:cNvCxnSpPr/>
            <p:nvPr/>
          </p:nvCxnSpPr>
          <p:spPr>
            <a:xfrm>
              <a:off x="2449080" y="2996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14" name="Vrije vorm 39">
              <a:extLst>
                <a:ext uri="{FF2B5EF4-FFF2-40B4-BE49-F238E27FC236}">
                  <a16:creationId xmlns:a16="http://schemas.microsoft.com/office/drawing/2014/main" id="{43B8259E-317C-4CAB-FCB3-FAB6D03D5056}"/>
                </a:ext>
              </a:extLst>
            </p:cNvPr>
            <p:cNvSpPr/>
            <p:nvPr/>
          </p:nvSpPr>
          <p:spPr>
            <a:xfrm>
              <a:off x="1087920" y="3709440"/>
              <a:ext cx="1358280" cy="1546200"/>
            </a:xfrm>
            <a:custGeom>
              <a:avLst/>
              <a:gdLst>
                <a:gd name="textAreaLeft" fmla="*/ 0 w 1358280"/>
                <a:gd name="textAreaRight" fmla="*/ 1359000 w 1358280"/>
                <a:gd name="textAreaTop" fmla="*/ 0 h 1546200"/>
                <a:gd name="textAreaBottom" fmla="*/ 1546920 h 1546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Vrije vorm 40">
              <a:extLst>
                <a:ext uri="{FF2B5EF4-FFF2-40B4-BE49-F238E27FC236}">
                  <a16:creationId xmlns:a16="http://schemas.microsoft.com/office/drawing/2014/main" id="{5E1E1EBD-D464-1901-58D8-7E77A37D5ED0}"/>
                </a:ext>
              </a:extLst>
            </p:cNvPr>
            <p:cNvSpPr/>
            <p:nvPr/>
          </p:nvSpPr>
          <p:spPr>
            <a:xfrm flipV="1">
              <a:off x="1081080" y="1527840"/>
              <a:ext cx="1367280" cy="1467720"/>
            </a:xfrm>
            <a:custGeom>
              <a:avLst/>
              <a:gdLst>
                <a:gd name="textAreaLeft" fmla="*/ 0 w 1367280"/>
                <a:gd name="textAreaRight" fmla="*/ 1368000 w 1367280"/>
                <a:gd name="textAreaTop" fmla="*/ 360 h 1467720"/>
                <a:gd name="textAreaBottom" fmla="*/ 1468800 h 146772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6" name="Rechte verbindingslijn 41">
              <a:extLst>
                <a:ext uri="{FF2B5EF4-FFF2-40B4-BE49-F238E27FC236}">
                  <a16:creationId xmlns:a16="http://schemas.microsoft.com/office/drawing/2014/main" id="{CEC18F58-9E6F-8B21-E2D5-FB30FFBBE572}"/>
                </a:ext>
              </a:extLst>
            </p:cNvPr>
            <p:cNvCxnSpPr/>
            <p:nvPr/>
          </p:nvCxnSpPr>
          <p:spPr>
            <a:xfrm>
              <a:off x="7912800" y="3032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17" name="Vrije vorm 42">
              <a:extLst>
                <a:ext uri="{FF2B5EF4-FFF2-40B4-BE49-F238E27FC236}">
                  <a16:creationId xmlns:a16="http://schemas.microsoft.com/office/drawing/2014/main" id="{FACE5BD7-6CB2-C46C-3642-28BDBD427144}"/>
                </a:ext>
              </a:extLst>
            </p:cNvPr>
            <p:cNvSpPr/>
            <p:nvPr/>
          </p:nvSpPr>
          <p:spPr>
            <a:xfrm flipH="1">
              <a:off x="6202080" y="3709440"/>
              <a:ext cx="1358280" cy="1519200"/>
            </a:xfrm>
            <a:custGeom>
              <a:avLst/>
              <a:gdLst>
                <a:gd name="textAreaLeft" fmla="*/ 360 w 1358280"/>
                <a:gd name="textAreaRight" fmla="*/ 1359360 w 1358280"/>
                <a:gd name="textAreaTop" fmla="*/ 0 h 1519200"/>
                <a:gd name="textAreaBottom" fmla="*/ 1519920 h 1519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Vrije vorm 43">
              <a:extLst>
                <a:ext uri="{FF2B5EF4-FFF2-40B4-BE49-F238E27FC236}">
                  <a16:creationId xmlns:a16="http://schemas.microsoft.com/office/drawing/2014/main" id="{AF901835-D080-C316-3FA5-21D86198D37B}"/>
                </a:ext>
              </a:extLst>
            </p:cNvPr>
            <p:cNvSpPr/>
            <p:nvPr/>
          </p:nvSpPr>
          <p:spPr>
            <a:xfrm flipH="1" flipV="1">
              <a:off x="6195600" y="1518120"/>
              <a:ext cx="1364760" cy="1477440"/>
            </a:xfrm>
            <a:custGeom>
              <a:avLst/>
              <a:gdLst>
                <a:gd name="textAreaLeft" fmla="*/ 360 w 1364760"/>
                <a:gd name="textAreaRight" fmla="*/ 1365840 w 1364760"/>
                <a:gd name="textAreaTop" fmla="*/ -360 h 1477440"/>
                <a:gd name="textAreaBottom" fmla="*/ 1477800 h 147744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19" name="Rechte verbindingslijn 45">
              <a:extLst>
                <a:ext uri="{FF2B5EF4-FFF2-40B4-BE49-F238E27FC236}">
                  <a16:creationId xmlns:a16="http://schemas.microsoft.com/office/drawing/2014/main" id="{0C7AFC52-8DB9-1350-3307-988A75DA152C}"/>
                </a:ext>
              </a:extLst>
            </p:cNvPr>
            <p:cNvCxnSpPr/>
            <p:nvPr/>
          </p:nvCxnSpPr>
          <p:spPr>
            <a:xfrm>
              <a:off x="6193440" y="2989080"/>
              <a:ext cx="720" cy="720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0" name="Rechthoek 46">
              <a:extLst>
                <a:ext uri="{FF2B5EF4-FFF2-40B4-BE49-F238E27FC236}">
                  <a16:creationId xmlns:a16="http://schemas.microsoft.com/office/drawing/2014/main" id="{D3414941-06B0-152C-503A-5C50A9AB86D9}"/>
                </a:ext>
              </a:extLst>
            </p:cNvPr>
            <p:cNvSpPr/>
            <p:nvPr/>
          </p:nvSpPr>
          <p:spPr>
            <a:xfrm>
              <a:off x="57708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Rechthoek 47">
              <a:extLst>
                <a:ext uri="{FF2B5EF4-FFF2-40B4-BE49-F238E27FC236}">
                  <a16:creationId xmlns:a16="http://schemas.microsoft.com/office/drawing/2014/main" id="{E89930A5-CD50-10AF-23DE-2ACA575EC376}"/>
                </a:ext>
              </a:extLst>
            </p:cNvPr>
            <p:cNvSpPr/>
            <p:nvPr/>
          </p:nvSpPr>
          <p:spPr>
            <a:xfrm>
              <a:off x="792180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5" name="Ovaal 74">
            <a:extLst>
              <a:ext uri="{FF2B5EF4-FFF2-40B4-BE49-F238E27FC236}">
                <a16:creationId xmlns:a16="http://schemas.microsoft.com/office/drawing/2014/main" id="{29C29DC7-C07E-9449-EB82-9DFE435CB7B0}"/>
              </a:ext>
            </a:extLst>
          </p:cNvPr>
          <p:cNvSpPr/>
          <p:nvPr/>
        </p:nvSpPr>
        <p:spPr>
          <a:xfrm>
            <a:off x="1960511" y="2790834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Ovaal 75">
            <a:extLst>
              <a:ext uri="{FF2B5EF4-FFF2-40B4-BE49-F238E27FC236}">
                <a16:creationId xmlns:a16="http://schemas.microsoft.com/office/drawing/2014/main" id="{8BC7EF3C-2E67-1D6A-A3DC-A36852D724BF}"/>
              </a:ext>
            </a:extLst>
          </p:cNvPr>
          <p:cNvSpPr/>
          <p:nvPr/>
        </p:nvSpPr>
        <p:spPr>
          <a:xfrm>
            <a:off x="873940" y="32779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vaal 50">
            <a:extLst>
              <a:ext uri="{FF2B5EF4-FFF2-40B4-BE49-F238E27FC236}">
                <a16:creationId xmlns:a16="http://schemas.microsoft.com/office/drawing/2014/main" id="{5D5DAED7-289A-1B40-47E1-A500B3562942}"/>
              </a:ext>
            </a:extLst>
          </p:cNvPr>
          <p:cNvSpPr/>
          <p:nvPr/>
        </p:nvSpPr>
        <p:spPr>
          <a:xfrm>
            <a:off x="7705440" y="322704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vaal 55">
            <a:extLst>
              <a:ext uri="{FF2B5EF4-FFF2-40B4-BE49-F238E27FC236}">
                <a16:creationId xmlns:a16="http://schemas.microsoft.com/office/drawing/2014/main" id="{24AD0C34-7AF3-C5F3-FB28-9402CF07F989}"/>
              </a:ext>
            </a:extLst>
          </p:cNvPr>
          <p:cNvSpPr/>
          <p:nvPr/>
        </p:nvSpPr>
        <p:spPr>
          <a:xfrm>
            <a:off x="7083000" y="21186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Ovaal 56">
            <a:extLst>
              <a:ext uri="{FF2B5EF4-FFF2-40B4-BE49-F238E27FC236}">
                <a16:creationId xmlns:a16="http://schemas.microsoft.com/office/drawing/2014/main" id="{D29C23EA-69A0-CBA6-C3EE-2A3BD0066368}"/>
              </a:ext>
            </a:extLst>
          </p:cNvPr>
          <p:cNvSpPr/>
          <p:nvPr/>
        </p:nvSpPr>
        <p:spPr>
          <a:xfrm>
            <a:off x="7227000" y="42544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Ovaal 57">
            <a:extLst>
              <a:ext uri="{FF2B5EF4-FFF2-40B4-BE49-F238E27FC236}">
                <a16:creationId xmlns:a16="http://schemas.microsoft.com/office/drawing/2014/main" id="{EF74C08E-30F2-0F86-933C-EFC11223EB69}"/>
              </a:ext>
            </a:extLst>
          </p:cNvPr>
          <p:cNvSpPr/>
          <p:nvPr/>
        </p:nvSpPr>
        <p:spPr>
          <a:xfrm>
            <a:off x="4211820" y="20176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Ovaal 58">
            <a:extLst>
              <a:ext uri="{FF2B5EF4-FFF2-40B4-BE49-F238E27FC236}">
                <a16:creationId xmlns:a16="http://schemas.microsoft.com/office/drawing/2014/main" id="{22F5D56E-FCB3-BF36-F8F3-DBDB20C946D8}"/>
              </a:ext>
            </a:extLst>
          </p:cNvPr>
          <p:cNvSpPr/>
          <p:nvPr/>
        </p:nvSpPr>
        <p:spPr>
          <a:xfrm>
            <a:off x="2901718" y="2783854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Ovaal 59">
            <a:extLst>
              <a:ext uri="{FF2B5EF4-FFF2-40B4-BE49-F238E27FC236}">
                <a16:creationId xmlns:a16="http://schemas.microsoft.com/office/drawing/2014/main" id="{2594AC9E-B554-D17F-DA78-40BA363E5C3F}"/>
              </a:ext>
            </a:extLst>
          </p:cNvPr>
          <p:cNvSpPr/>
          <p:nvPr/>
        </p:nvSpPr>
        <p:spPr>
          <a:xfrm>
            <a:off x="4042800" y="39672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Ovaal 60">
            <a:extLst>
              <a:ext uri="{FF2B5EF4-FFF2-40B4-BE49-F238E27FC236}">
                <a16:creationId xmlns:a16="http://schemas.microsoft.com/office/drawing/2014/main" id="{6C90B072-116A-4C73-BB7B-A53BD7EAEE9A}"/>
              </a:ext>
            </a:extLst>
          </p:cNvPr>
          <p:cNvSpPr/>
          <p:nvPr/>
        </p:nvSpPr>
        <p:spPr>
          <a:xfrm>
            <a:off x="1841940" y="2927494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Ovaal 62">
            <a:extLst>
              <a:ext uri="{FF2B5EF4-FFF2-40B4-BE49-F238E27FC236}">
                <a16:creationId xmlns:a16="http://schemas.microsoft.com/office/drawing/2014/main" id="{65AF3876-7DE5-0D39-A481-EF5607FDB3C0}"/>
              </a:ext>
            </a:extLst>
          </p:cNvPr>
          <p:cNvSpPr/>
          <p:nvPr/>
        </p:nvSpPr>
        <p:spPr>
          <a:xfrm>
            <a:off x="3898800" y="1819042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M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vaal 49">
            <a:extLst>
              <a:ext uri="{FF2B5EF4-FFF2-40B4-BE49-F238E27FC236}">
                <a16:creationId xmlns:a16="http://schemas.microsoft.com/office/drawing/2014/main" id="{75C743E5-3522-7AB4-55A5-F11B9BF11954}"/>
              </a:ext>
            </a:extLst>
          </p:cNvPr>
          <p:cNvSpPr/>
          <p:nvPr/>
        </p:nvSpPr>
        <p:spPr>
          <a:xfrm>
            <a:off x="6730920" y="42544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 dirty="0">
                <a:solidFill>
                  <a:schemeClr val="lt1"/>
                </a:solidFill>
                <a:latin typeface="Arial"/>
                <a:ea typeface="DejaVu Sans"/>
              </a:rPr>
              <a:t>RV</a:t>
            </a:r>
            <a:endParaRPr lang="nl-NL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vaal 64">
            <a:extLst>
              <a:ext uri="{FF2B5EF4-FFF2-40B4-BE49-F238E27FC236}">
                <a16:creationId xmlns:a16="http://schemas.microsoft.com/office/drawing/2014/main" id="{374DEC8E-5082-B853-2CB5-9DA11E4F6096}"/>
              </a:ext>
            </a:extLst>
          </p:cNvPr>
          <p:cNvSpPr/>
          <p:nvPr/>
        </p:nvSpPr>
        <p:spPr>
          <a:xfrm>
            <a:off x="6838920" y="18313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069B28FA-9189-E575-8284-1E1437530ED9}"/>
              </a:ext>
            </a:extLst>
          </p:cNvPr>
          <p:cNvSpPr/>
          <p:nvPr/>
        </p:nvSpPr>
        <p:spPr>
          <a:xfrm flipH="1">
            <a:off x="2247413" y="2195023"/>
            <a:ext cx="4767943" cy="2388636"/>
          </a:xfrm>
          <a:custGeom>
            <a:avLst/>
            <a:gdLst>
              <a:gd name="connsiteX0" fmla="*/ 298580 w 4749282"/>
              <a:gd name="connsiteY0" fmla="*/ 18661 h 2425959"/>
              <a:gd name="connsiteX1" fmla="*/ 2584580 w 4749282"/>
              <a:gd name="connsiteY1" fmla="*/ 0 h 2425959"/>
              <a:gd name="connsiteX2" fmla="*/ 4749282 w 4749282"/>
              <a:gd name="connsiteY2" fmla="*/ 942392 h 2425959"/>
              <a:gd name="connsiteX3" fmla="*/ 2640563 w 4749282"/>
              <a:gd name="connsiteY3" fmla="*/ 2313992 h 2425959"/>
              <a:gd name="connsiteX4" fmla="*/ 74645 w 4749282"/>
              <a:gd name="connsiteY4" fmla="*/ 2425959 h 2425959"/>
              <a:gd name="connsiteX5" fmla="*/ 0 w 4749282"/>
              <a:gd name="connsiteY5" fmla="*/ 55984 h 2425959"/>
              <a:gd name="connsiteX6" fmla="*/ 298580 w 4749282"/>
              <a:gd name="connsiteY6" fmla="*/ 18661 h 2425959"/>
              <a:gd name="connsiteX0" fmla="*/ 373225 w 4749282"/>
              <a:gd name="connsiteY0" fmla="*/ 55983 h 2425959"/>
              <a:gd name="connsiteX1" fmla="*/ 2584580 w 4749282"/>
              <a:gd name="connsiteY1" fmla="*/ 0 h 2425959"/>
              <a:gd name="connsiteX2" fmla="*/ 4749282 w 4749282"/>
              <a:gd name="connsiteY2" fmla="*/ 942392 h 2425959"/>
              <a:gd name="connsiteX3" fmla="*/ 2640563 w 4749282"/>
              <a:gd name="connsiteY3" fmla="*/ 2313992 h 2425959"/>
              <a:gd name="connsiteX4" fmla="*/ 74645 w 4749282"/>
              <a:gd name="connsiteY4" fmla="*/ 2425959 h 2425959"/>
              <a:gd name="connsiteX5" fmla="*/ 0 w 4749282"/>
              <a:gd name="connsiteY5" fmla="*/ 55984 h 2425959"/>
              <a:gd name="connsiteX6" fmla="*/ 373225 w 4749282"/>
              <a:gd name="connsiteY6" fmla="*/ 55983 h 2425959"/>
              <a:gd name="connsiteX0" fmla="*/ 0 w 4749282"/>
              <a:gd name="connsiteY0" fmla="*/ 55984 h 2425959"/>
              <a:gd name="connsiteX1" fmla="*/ 2584580 w 4749282"/>
              <a:gd name="connsiteY1" fmla="*/ 0 h 2425959"/>
              <a:gd name="connsiteX2" fmla="*/ 4749282 w 4749282"/>
              <a:gd name="connsiteY2" fmla="*/ 942392 h 2425959"/>
              <a:gd name="connsiteX3" fmla="*/ 2640563 w 4749282"/>
              <a:gd name="connsiteY3" fmla="*/ 2313992 h 2425959"/>
              <a:gd name="connsiteX4" fmla="*/ 74645 w 4749282"/>
              <a:gd name="connsiteY4" fmla="*/ 2425959 h 2425959"/>
              <a:gd name="connsiteX5" fmla="*/ 0 w 4749282"/>
              <a:gd name="connsiteY5" fmla="*/ 55984 h 2425959"/>
              <a:gd name="connsiteX0" fmla="*/ 0 w 4749282"/>
              <a:gd name="connsiteY0" fmla="*/ 0 h 2369975"/>
              <a:gd name="connsiteX1" fmla="*/ 2687217 w 4749282"/>
              <a:gd name="connsiteY1" fmla="*/ 18661 h 2369975"/>
              <a:gd name="connsiteX2" fmla="*/ 4749282 w 4749282"/>
              <a:gd name="connsiteY2" fmla="*/ 886408 h 2369975"/>
              <a:gd name="connsiteX3" fmla="*/ 2640563 w 4749282"/>
              <a:gd name="connsiteY3" fmla="*/ 2258008 h 2369975"/>
              <a:gd name="connsiteX4" fmla="*/ 74645 w 4749282"/>
              <a:gd name="connsiteY4" fmla="*/ 2369975 h 2369975"/>
              <a:gd name="connsiteX5" fmla="*/ 0 w 4749282"/>
              <a:gd name="connsiteY5" fmla="*/ 0 h 2369975"/>
              <a:gd name="connsiteX0" fmla="*/ 18661 w 4767943"/>
              <a:gd name="connsiteY0" fmla="*/ 0 h 2360645"/>
              <a:gd name="connsiteX1" fmla="*/ 2705878 w 4767943"/>
              <a:gd name="connsiteY1" fmla="*/ 18661 h 2360645"/>
              <a:gd name="connsiteX2" fmla="*/ 4767943 w 4767943"/>
              <a:gd name="connsiteY2" fmla="*/ 886408 h 2360645"/>
              <a:gd name="connsiteX3" fmla="*/ 2659224 w 4767943"/>
              <a:gd name="connsiteY3" fmla="*/ 2258008 h 2360645"/>
              <a:gd name="connsiteX4" fmla="*/ 0 w 4767943"/>
              <a:gd name="connsiteY4" fmla="*/ 2360645 h 2360645"/>
              <a:gd name="connsiteX5" fmla="*/ 18661 w 4767943"/>
              <a:gd name="connsiteY5" fmla="*/ 0 h 2360645"/>
              <a:gd name="connsiteX0" fmla="*/ 18661 w 4767943"/>
              <a:gd name="connsiteY0" fmla="*/ 0 h 2369975"/>
              <a:gd name="connsiteX1" fmla="*/ 2705878 w 4767943"/>
              <a:gd name="connsiteY1" fmla="*/ 18661 h 2369975"/>
              <a:gd name="connsiteX2" fmla="*/ 4767943 w 4767943"/>
              <a:gd name="connsiteY2" fmla="*/ 886408 h 2369975"/>
              <a:gd name="connsiteX3" fmla="*/ 2603241 w 4767943"/>
              <a:gd name="connsiteY3" fmla="*/ 2369975 h 2369975"/>
              <a:gd name="connsiteX4" fmla="*/ 0 w 4767943"/>
              <a:gd name="connsiteY4" fmla="*/ 2360645 h 2369975"/>
              <a:gd name="connsiteX5" fmla="*/ 18661 w 4767943"/>
              <a:gd name="connsiteY5" fmla="*/ 0 h 2369975"/>
              <a:gd name="connsiteX0" fmla="*/ 18661 w 4767943"/>
              <a:gd name="connsiteY0" fmla="*/ 74645 h 2444620"/>
              <a:gd name="connsiteX1" fmla="*/ 2649894 w 4767943"/>
              <a:gd name="connsiteY1" fmla="*/ 0 h 2444620"/>
              <a:gd name="connsiteX2" fmla="*/ 4767943 w 4767943"/>
              <a:gd name="connsiteY2" fmla="*/ 961053 h 2444620"/>
              <a:gd name="connsiteX3" fmla="*/ 2603241 w 4767943"/>
              <a:gd name="connsiteY3" fmla="*/ 2444620 h 2444620"/>
              <a:gd name="connsiteX4" fmla="*/ 0 w 4767943"/>
              <a:gd name="connsiteY4" fmla="*/ 2435290 h 2444620"/>
              <a:gd name="connsiteX5" fmla="*/ 18661 w 4767943"/>
              <a:gd name="connsiteY5" fmla="*/ 74645 h 2444620"/>
              <a:gd name="connsiteX0" fmla="*/ 18661 w 4767943"/>
              <a:gd name="connsiteY0" fmla="*/ 18661 h 2388636"/>
              <a:gd name="connsiteX1" fmla="*/ 2659225 w 4767943"/>
              <a:gd name="connsiteY1" fmla="*/ 0 h 2388636"/>
              <a:gd name="connsiteX2" fmla="*/ 4767943 w 4767943"/>
              <a:gd name="connsiteY2" fmla="*/ 905069 h 2388636"/>
              <a:gd name="connsiteX3" fmla="*/ 2603241 w 4767943"/>
              <a:gd name="connsiteY3" fmla="*/ 2388636 h 2388636"/>
              <a:gd name="connsiteX4" fmla="*/ 0 w 4767943"/>
              <a:gd name="connsiteY4" fmla="*/ 2379306 h 2388636"/>
              <a:gd name="connsiteX5" fmla="*/ 18661 w 4767943"/>
              <a:gd name="connsiteY5" fmla="*/ 18661 h 238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7943" h="2388636">
                <a:moveTo>
                  <a:pt x="18661" y="18661"/>
                </a:moveTo>
                <a:lnTo>
                  <a:pt x="2659225" y="0"/>
                </a:lnTo>
                <a:lnTo>
                  <a:pt x="4767943" y="905069"/>
                </a:lnTo>
                <a:lnTo>
                  <a:pt x="2603241" y="2388636"/>
                </a:lnTo>
                <a:lnTo>
                  <a:pt x="0" y="2379306"/>
                </a:lnTo>
                <a:lnTo>
                  <a:pt x="18661" y="18661"/>
                </a:ln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61">
            <a:extLst>
              <a:ext uri="{FF2B5EF4-FFF2-40B4-BE49-F238E27FC236}">
                <a16:creationId xmlns:a16="http://schemas.microsoft.com/office/drawing/2014/main" id="{E668B728-4072-0149-B640-B9D54A0636B8}"/>
              </a:ext>
            </a:extLst>
          </p:cNvPr>
          <p:cNvSpPr/>
          <p:nvPr/>
        </p:nvSpPr>
        <p:spPr>
          <a:xfrm>
            <a:off x="3929760" y="4452481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6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C5E18C75-8A46-6ED2-AAD5-D4C61E0428A2}"/>
              </a:ext>
            </a:extLst>
          </p:cNvPr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pc="-1" dirty="0">
                <a:solidFill>
                  <a:srgbClr val="F5870F"/>
                </a:solidFill>
                <a:latin typeface="Verdana"/>
                <a:ea typeface="DejaVu Sans"/>
              </a:rPr>
              <a:t>Wat als tegenstander…..?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Shape 2">
            <a:extLst>
              <a:ext uri="{FF2B5EF4-FFF2-40B4-BE49-F238E27FC236}">
                <a16:creationId xmlns:a16="http://schemas.microsoft.com/office/drawing/2014/main" id="{876FC3BA-E1D4-338F-E622-955E3397158F}"/>
              </a:ext>
            </a:extLst>
          </p:cNvPr>
          <p:cNvSpPr/>
          <p:nvPr/>
        </p:nvSpPr>
        <p:spPr>
          <a:xfrm>
            <a:off x="512640" y="1700640"/>
            <a:ext cx="8182800" cy="41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108000">
              <a:lnSpc>
                <a:spcPct val="100000"/>
              </a:lnSpc>
            </a:pPr>
            <a:r>
              <a:rPr lang="nl-NL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…. </a:t>
            </a:r>
            <a:r>
              <a:rPr lang="nl-NL" sz="2800" i="1" spc="-1" dirty="0">
                <a:solidFill>
                  <a:srgbClr val="000000"/>
                </a:solidFill>
                <a:latin typeface="Verdana"/>
                <a:ea typeface="DejaVu Sans"/>
              </a:rPr>
              <a:t>h</a:t>
            </a:r>
            <a:r>
              <a:rPr lang="nl-NL" sz="2800" b="0" i="1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uis</a:t>
            </a:r>
            <a:r>
              <a:rPr lang="nl-NL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speelt ? 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latin typeface="Verdana"/>
                <a:ea typeface="DejaVu Sans"/>
              </a:rPr>
              <a:t>Dan doe je </a:t>
            </a:r>
            <a:r>
              <a:rPr lang="en-US" sz="2800" spc="-1" dirty="0" err="1">
                <a:solidFill>
                  <a:srgbClr val="000000"/>
                </a:solidFill>
                <a:latin typeface="Verdana"/>
                <a:ea typeface="DejaVu Sans"/>
              </a:rPr>
              <a:t>zelf</a:t>
            </a:r>
            <a:r>
              <a:rPr lang="en-US" sz="2800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i="1" spc="-1" dirty="0" err="1">
                <a:solidFill>
                  <a:srgbClr val="000000"/>
                </a:solidFill>
                <a:latin typeface="Verdana"/>
                <a:ea typeface="DejaVu Sans"/>
              </a:rPr>
              <a:t>omgekeerd</a:t>
            </a:r>
            <a:r>
              <a:rPr lang="en-US" sz="2800" i="1" spc="-1" dirty="0">
                <a:solidFill>
                  <a:srgbClr val="000000"/>
                </a:solidFill>
                <a:latin typeface="Verdana"/>
                <a:ea typeface="DejaVu Sans"/>
              </a:rPr>
              <a:t> huis (boot)</a:t>
            </a:r>
          </a:p>
          <a:p>
            <a:pPr marL="108000">
              <a:lnSpc>
                <a:spcPct val="100000"/>
              </a:lnSpc>
            </a:pP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…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omgekeerd</a:t>
            </a:r>
            <a:r>
              <a:rPr lang="en-US" sz="2800" b="0" i="1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huis 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(boot)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speelt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?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latin typeface="Verdana"/>
              </a:rPr>
              <a:t>Dan ga je </a:t>
            </a:r>
            <a:r>
              <a:rPr lang="en-US" sz="2800" spc="-1" dirty="0" err="1">
                <a:solidFill>
                  <a:srgbClr val="000000"/>
                </a:solidFill>
                <a:latin typeface="Verdana"/>
              </a:rPr>
              <a:t>zelf</a:t>
            </a:r>
            <a:r>
              <a:rPr lang="en-US" sz="2800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800" i="1" spc="-1" dirty="0">
                <a:solidFill>
                  <a:srgbClr val="000000"/>
                </a:solidFill>
                <a:latin typeface="Verdana"/>
              </a:rPr>
              <a:t>huis</a:t>
            </a:r>
            <a:r>
              <a:rPr lang="en-US" sz="2800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Verdana"/>
              </a:rPr>
              <a:t>spelen</a:t>
            </a:r>
            <a:endParaRPr lang="en-US" sz="2800" spc="-1" dirty="0">
              <a:solidFill>
                <a:srgbClr val="000000"/>
              </a:solidFill>
              <a:latin typeface="Verdana"/>
            </a:endParaRPr>
          </a:p>
          <a:p>
            <a:pPr marL="108000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latin typeface="Verdana"/>
            </a:endParaRPr>
          </a:p>
          <a:p>
            <a:pPr marL="108000">
              <a:lnSpc>
                <a:spcPct val="100000"/>
              </a:lnSpc>
            </a:pP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Afgeronde rechthoek 1">
            <a:extLst>
              <a:ext uri="{FF2B5EF4-FFF2-40B4-BE49-F238E27FC236}">
                <a16:creationId xmlns:a16="http://schemas.microsoft.com/office/drawing/2014/main" id="{BAF4E9A5-8054-72F6-F32A-89CC149C4BCC}"/>
              </a:ext>
            </a:extLst>
          </p:cNvPr>
          <p:cNvSpPr/>
          <p:nvPr/>
        </p:nvSpPr>
        <p:spPr>
          <a:xfrm>
            <a:off x="467280" y="4365000"/>
            <a:ext cx="7272360" cy="20462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b="1" strike="noStrike" spc="-1" dirty="0">
                <a:solidFill>
                  <a:srgbClr val="FFFFFF"/>
                </a:solidFill>
                <a:latin typeface="Verdana"/>
                <a:ea typeface="DejaVu Sans"/>
              </a:rPr>
              <a:t>Hoe het simpel !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Wingdings" charset="2"/>
              <a:buChar char=""/>
            </a:pPr>
            <a:r>
              <a:rPr lang="nl-NL" sz="2000" spc="-1" dirty="0">
                <a:solidFill>
                  <a:srgbClr val="FFFFFF"/>
                </a:solidFill>
                <a:latin typeface="Verdana"/>
                <a:ea typeface="DejaVu Sans"/>
              </a:rPr>
              <a:t>Meerdere systemen mixen vergt veel oefenen</a:t>
            </a:r>
            <a:br>
              <a:rPr lang="nl-NL" sz="2000" spc="-1" dirty="0">
                <a:solidFill>
                  <a:srgbClr val="FFFFFF"/>
                </a:solidFill>
                <a:latin typeface="Verdana"/>
                <a:ea typeface="DejaVu Sans"/>
              </a:rPr>
            </a:br>
            <a:r>
              <a:rPr lang="nl-NL" sz="2000" spc="-1" dirty="0">
                <a:solidFill>
                  <a:srgbClr val="FFFFFF"/>
                </a:solidFill>
                <a:latin typeface="Verdana"/>
                <a:ea typeface="DejaVu Sans"/>
              </a:rPr>
              <a:t>(d</a:t>
            </a:r>
            <a:r>
              <a:rPr lang="nl-NL" sz="2000" b="0" strike="noStrike" spc="-1" dirty="0">
                <a:solidFill>
                  <a:srgbClr val="FFFFFF"/>
                </a:solidFill>
                <a:latin typeface="Verdana"/>
              </a:rPr>
              <a:t>ie trainingstijd is echter heel beperkt)</a:t>
            </a: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Wingdings" charset="2"/>
              <a:buChar char=""/>
            </a:pPr>
            <a:r>
              <a:rPr lang="nl-NL" sz="2000" spc="-1" dirty="0">
                <a:solidFill>
                  <a:srgbClr val="FFFFFF"/>
                </a:solidFill>
                <a:latin typeface="Verdana"/>
              </a:rPr>
              <a:t>Creativiteit in loopbewegingen </a:t>
            </a:r>
            <a:r>
              <a:rPr lang="nl-NL" sz="2000" spc="-1" dirty="0" err="1">
                <a:solidFill>
                  <a:srgbClr val="FFFFFF"/>
                </a:solidFill>
                <a:latin typeface="Verdana"/>
              </a:rPr>
              <a:t>mss</a:t>
            </a:r>
            <a:r>
              <a:rPr lang="nl-NL" sz="2000" spc="-1" dirty="0">
                <a:solidFill>
                  <a:srgbClr val="FFFFFF"/>
                </a:solidFill>
                <a:latin typeface="Verdana"/>
              </a:rPr>
              <a:t> wel belangrijker dan een systeem. </a:t>
            </a:r>
            <a:endParaRPr lang="nl-N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3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 dirty="0">
                <a:solidFill>
                  <a:srgbClr val="F5870F"/>
                </a:solidFill>
                <a:latin typeface="Verdana"/>
                <a:ea typeface="DejaVu Sans"/>
              </a:rPr>
              <a:t>Zaalhockey ideaal als coach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936000" y="1584000"/>
            <a:ext cx="7054920" cy="207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6" name="Picture 2" descr="Afbeeldingsresultaat voor zaalhockey team op bank"/>
          <p:cNvPicPr/>
          <p:nvPr/>
        </p:nvPicPr>
        <p:blipFill>
          <a:blip r:embed="rId3"/>
          <a:stretch/>
        </p:blipFill>
        <p:spPr>
          <a:xfrm>
            <a:off x="4499640" y="1514160"/>
            <a:ext cx="4056120" cy="2706120"/>
          </a:xfrm>
          <a:prstGeom prst="rect">
            <a:avLst/>
          </a:prstGeom>
          <a:ln w="0">
            <a:noFill/>
          </a:ln>
        </p:spPr>
      </p:pic>
      <p:sp>
        <p:nvSpPr>
          <p:cNvPr id="427" name="Afgeronde rechthoek 1"/>
          <p:cNvSpPr/>
          <p:nvPr/>
        </p:nvSpPr>
        <p:spPr>
          <a:xfrm>
            <a:off x="467280" y="4365000"/>
            <a:ext cx="7272360" cy="20462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b="1" strike="noStrike" spc="-1">
                <a:solidFill>
                  <a:srgbClr val="FFFFFF"/>
                </a:solidFill>
                <a:latin typeface="Verdana"/>
                <a:ea typeface="DejaVu Sans"/>
              </a:rPr>
              <a:t>Niet te veel vertellen als coach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latin typeface="Verdana"/>
                <a:ea typeface="DejaVu Sans"/>
              </a:rPr>
              <a:t>Beetje bij beetje, kijk naar de lange termijn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latin typeface="Verdana"/>
                <a:ea typeface="DejaVu Sans"/>
              </a:rPr>
              <a:t>In de rust en voor de wedstrijd maar 2 punten bespreken… 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Shape 2"/>
          <p:cNvSpPr/>
          <p:nvPr/>
        </p:nvSpPr>
        <p:spPr>
          <a:xfrm>
            <a:off x="512640" y="1700640"/>
            <a:ext cx="8182800" cy="41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108000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Door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spelerswissel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altijd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kans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om 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individuele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speler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goed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te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bereiken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Succes!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Afgeronde rechthoek 1"/>
          <p:cNvSpPr/>
          <p:nvPr/>
        </p:nvSpPr>
        <p:spPr>
          <a:xfrm>
            <a:off x="1907640" y="2125440"/>
            <a:ext cx="5760000" cy="15908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3200" b="1" strike="noStrike" spc="-1">
                <a:solidFill>
                  <a:srgbClr val="FFFFFF"/>
                </a:solidFill>
                <a:latin typeface="Verdana"/>
                <a:ea typeface="DejaVu Sans"/>
              </a:rPr>
              <a:t>Hockey leer je in jaren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3200" b="1" strike="noStrike" spc="-1">
                <a:solidFill>
                  <a:srgbClr val="FFFFFF"/>
                </a:solidFill>
                <a:latin typeface="Verdana"/>
                <a:ea typeface="DejaVu Sans"/>
              </a:rPr>
              <a:t>Niet in weken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Tekstvak 2"/>
          <p:cNvSpPr/>
          <p:nvPr/>
        </p:nvSpPr>
        <p:spPr>
          <a:xfrm>
            <a:off x="3081600" y="4797000"/>
            <a:ext cx="434880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En coachen ook!</a:t>
            </a: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187" name="TextShape 2"/>
          <p:cNvSpPr/>
          <p:nvPr/>
        </p:nvSpPr>
        <p:spPr>
          <a:xfrm>
            <a:off x="502920" y="1700640"/>
            <a:ext cx="8182800" cy="41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Zaalvoetbal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Handbal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Waterpolo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br>
              <a:rPr sz="1600" dirty="0"/>
            </a:b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Verdana"/>
                <a:ea typeface="DejaVu Sans"/>
                <a:hlinkClick r:id="rId2"/>
              </a:rPr>
              <a:t>https://youtu.be/m5xPF05g4qE?si=JZdrgnGJEHqqYkHu</a:t>
            </a:r>
            <a:r>
              <a:rPr lang="en-US" sz="16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endParaRPr lang="nl-NL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Welke sport lijkt het meest op zaalhockey (tactisch)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Sheets zonder beweging (voor PDF /uitprinten): </a:t>
            </a: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502920" y="1700640"/>
            <a:ext cx="8182800" cy="417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Strafcorner verdedigend</a:t>
            </a:r>
            <a:br>
              <a:rPr sz="3200"/>
            </a:br>
            <a:r>
              <a:rPr lang="nl-NL" sz="2400" b="1" strike="noStrike" spc="-1">
                <a:solidFill>
                  <a:srgbClr val="F5870F"/>
                </a:solidFill>
                <a:latin typeface="Verdana"/>
                <a:ea typeface="DejaVu Sans"/>
              </a:rPr>
              <a:t>rechts =&gt; schutter stopt zelf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Rechthoek 31"/>
          <p:cNvSpPr/>
          <p:nvPr/>
        </p:nvSpPr>
        <p:spPr>
          <a:xfrm rot="16200000">
            <a:off x="2461320" y="669600"/>
            <a:ext cx="3644640" cy="5733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EBF1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7" name="Rechthoek 32"/>
          <p:cNvSpPr/>
          <p:nvPr/>
        </p:nvSpPr>
        <p:spPr>
          <a:xfrm rot="16200000">
            <a:off x="-519840" y="3431880"/>
            <a:ext cx="3644640" cy="2286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8" name="Rechthoek 33"/>
          <p:cNvSpPr/>
          <p:nvPr/>
        </p:nvSpPr>
        <p:spPr>
          <a:xfrm rot="16200000">
            <a:off x="5442840" y="3431880"/>
            <a:ext cx="3644640" cy="2286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439" name="Rechte verbindingslijn 34"/>
          <p:cNvCxnSpPr>
            <a:endCxn id="438" idx="1"/>
          </p:cNvCxnSpPr>
          <p:nvPr/>
        </p:nvCxnSpPr>
        <p:spPr>
          <a:xfrm>
            <a:off x="1416960" y="5368680"/>
            <a:ext cx="5848560" cy="360"/>
          </a:xfrm>
          <a:prstGeom prst="straightConnector1">
            <a:avLst/>
          </a:prstGeom>
          <a:ln w="38100">
            <a:solidFill>
              <a:srgbClr val="4A7EBB"/>
            </a:solidFill>
            <a:round/>
          </a:ln>
        </p:spPr>
      </p:cxnSp>
      <p:cxnSp>
        <p:nvCxnSpPr>
          <p:cNvPr id="440" name="Rechte verbindingslijn 35"/>
          <p:cNvCxnSpPr/>
          <p:nvPr/>
        </p:nvCxnSpPr>
        <p:spPr>
          <a:xfrm>
            <a:off x="3710520" y="2452320"/>
            <a:ext cx="1147320" cy="720"/>
          </a:xfrm>
          <a:prstGeom prst="straightConnector1">
            <a:avLst/>
          </a:prstGeom>
          <a:ln w="38100">
            <a:solidFill>
              <a:srgbClr val="4A7EBB"/>
            </a:solidFill>
            <a:round/>
          </a:ln>
        </p:spPr>
      </p:cxnSp>
      <p:sp>
        <p:nvSpPr>
          <p:cNvPr id="441" name="Vrije vorm 36"/>
          <p:cNvSpPr/>
          <p:nvPr/>
        </p:nvSpPr>
        <p:spPr>
          <a:xfrm rot="16200000">
            <a:off x="4930200" y="2372040"/>
            <a:ext cx="2292840" cy="2462760"/>
          </a:xfrm>
          <a:custGeom>
            <a:avLst/>
            <a:gdLst>
              <a:gd name="textAreaLeft" fmla="*/ 0 w 2292840"/>
              <a:gd name="textAreaRight" fmla="*/ 2293560 w 2292840"/>
              <a:gd name="textAreaTop" fmla="*/ 0 h 2462760"/>
              <a:gd name="textAreaBottom" fmla="*/ 2463480 h 2462760"/>
            </a:gdLst>
            <a:ahLst/>
            <a:cxnLst/>
            <a:rect l="textAreaLeft" t="textAreaTop" r="textAreaRight" b="textAreaBottom"/>
            <a:pathLst>
              <a:path w="1359170" h="1546757">
                <a:moveTo>
                  <a:pt x="1359170" y="0"/>
                </a:moveTo>
                <a:cubicBezTo>
                  <a:pt x="1353455" y="585470"/>
                  <a:pt x="1228360" y="808990"/>
                  <a:pt x="1092470" y="1051560"/>
                </a:cubicBezTo>
                <a:cubicBezTo>
                  <a:pt x="956580" y="1294130"/>
                  <a:pt x="724170" y="1376680"/>
                  <a:pt x="543830" y="1455420"/>
                </a:cubicBezTo>
                <a:cubicBezTo>
                  <a:pt x="363490" y="1534160"/>
                  <a:pt x="-72755" y="1575435"/>
                  <a:pt x="10430" y="1524000"/>
                </a:cubicBezTo>
              </a:path>
            </a:pathLst>
          </a:custGeom>
          <a:noFill/>
          <a:ln w="38100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2" name="Vrije vorm 37"/>
          <p:cNvSpPr/>
          <p:nvPr/>
        </p:nvSpPr>
        <p:spPr>
          <a:xfrm rot="16200000" flipV="1">
            <a:off x="1387440" y="2436480"/>
            <a:ext cx="2307960" cy="2338200"/>
          </a:xfrm>
          <a:custGeom>
            <a:avLst/>
            <a:gdLst>
              <a:gd name="textAreaLeft" fmla="*/ 0 w 2307960"/>
              <a:gd name="textAreaRight" fmla="*/ 2308680 w 2307960"/>
              <a:gd name="textAreaTop" fmla="*/ 360 h 2338200"/>
              <a:gd name="textAreaBottom" fmla="*/ 2339280 h 2338200"/>
            </a:gdLst>
            <a:ahLst/>
            <a:cxnLst/>
            <a:rect l="textAreaLeft" t="textAreaTop" r="textAreaRight" b="textAreaBottom"/>
            <a:pathLst>
              <a:path w="1359170" h="1546757">
                <a:moveTo>
                  <a:pt x="1359170" y="0"/>
                </a:moveTo>
                <a:cubicBezTo>
                  <a:pt x="1353455" y="585470"/>
                  <a:pt x="1228360" y="808990"/>
                  <a:pt x="1092470" y="1051560"/>
                </a:cubicBezTo>
                <a:cubicBezTo>
                  <a:pt x="956580" y="1294130"/>
                  <a:pt x="724170" y="1376680"/>
                  <a:pt x="543830" y="1455420"/>
                </a:cubicBezTo>
                <a:cubicBezTo>
                  <a:pt x="363490" y="1534160"/>
                  <a:pt x="-72755" y="1575435"/>
                  <a:pt x="10430" y="1524000"/>
                </a:cubicBezTo>
              </a:path>
            </a:pathLst>
          </a:custGeom>
          <a:noFill/>
          <a:ln w="38100"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3" name="Rechthoek 38"/>
          <p:cNvSpPr/>
          <p:nvPr/>
        </p:nvSpPr>
        <p:spPr>
          <a:xfrm rot="16200000">
            <a:off x="4162320" y="4917240"/>
            <a:ext cx="242280" cy="1146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4" name="Ovaal 40"/>
          <p:cNvSpPr/>
          <p:nvPr/>
        </p:nvSpPr>
        <p:spPr>
          <a:xfrm>
            <a:off x="2699640" y="24091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Ovaal 41"/>
          <p:cNvSpPr/>
          <p:nvPr/>
        </p:nvSpPr>
        <p:spPr>
          <a:xfrm>
            <a:off x="1944360" y="520236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Ovaal 42"/>
          <p:cNvSpPr/>
          <p:nvPr/>
        </p:nvSpPr>
        <p:spPr>
          <a:xfrm>
            <a:off x="4223160" y="22057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Ovaal 45"/>
          <p:cNvSpPr/>
          <p:nvPr/>
        </p:nvSpPr>
        <p:spPr>
          <a:xfrm>
            <a:off x="5508000" y="537264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5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Ovaal 46"/>
          <p:cNvSpPr/>
          <p:nvPr/>
        </p:nvSpPr>
        <p:spPr>
          <a:xfrm>
            <a:off x="1656360" y="2947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49" name="Rechte verbindingslijn met pijl 48"/>
          <p:cNvCxnSpPr/>
          <p:nvPr/>
        </p:nvCxnSpPr>
        <p:spPr>
          <a:xfrm>
            <a:off x="4367160" y="2493360"/>
            <a:ext cx="102960" cy="15069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450" name="Ovaal 49"/>
          <p:cNvSpPr/>
          <p:nvPr/>
        </p:nvSpPr>
        <p:spPr>
          <a:xfrm>
            <a:off x="2160360" y="522864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451" name="Rechte verbindingslijn met pijl 52"/>
          <p:cNvCxnSpPr/>
          <p:nvPr/>
        </p:nvCxnSpPr>
        <p:spPr>
          <a:xfrm>
            <a:off x="3002040" y="2770920"/>
            <a:ext cx="596520" cy="140112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452" name="Rechte verbindingslijn met pijl 55"/>
          <p:cNvCxnSpPr/>
          <p:nvPr/>
        </p:nvCxnSpPr>
        <p:spPr>
          <a:xfrm flipH="1">
            <a:off x="5652000" y="2578320"/>
            <a:ext cx="216720" cy="595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453" name="Tekstvak 12"/>
          <p:cNvSpPr/>
          <p:nvPr/>
        </p:nvSpPr>
        <p:spPr>
          <a:xfrm>
            <a:off x="2749320" y="278604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Tekstvak 58"/>
          <p:cNvSpPr/>
          <p:nvPr/>
        </p:nvSpPr>
        <p:spPr>
          <a:xfrm>
            <a:off x="3935520" y="280332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Ovaal 25"/>
          <p:cNvSpPr/>
          <p:nvPr/>
        </p:nvSpPr>
        <p:spPr>
          <a:xfrm rot="20777400">
            <a:off x="3472200" y="4100400"/>
            <a:ext cx="108324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Ovaal 26"/>
          <p:cNvSpPr/>
          <p:nvPr/>
        </p:nvSpPr>
        <p:spPr>
          <a:xfrm>
            <a:off x="4538160" y="3327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Ovaal 27"/>
          <p:cNvSpPr/>
          <p:nvPr/>
        </p:nvSpPr>
        <p:spPr>
          <a:xfrm>
            <a:off x="4916880" y="5490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Ovaal 28"/>
          <p:cNvSpPr/>
          <p:nvPr/>
        </p:nvSpPr>
        <p:spPr>
          <a:xfrm>
            <a:off x="5239800" y="54676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Ovaal 30"/>
          <p:cNvSpPr/>
          <p:nvPr/>
        </p:nvSpPr>
        <p:spPr>
          <a:xfrm>
            <a:off x="5220000" y="35359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Ovaal 44"/>
          <p:cNvSpPr/>
          <p:nvPr/>
        </p:nvSpPr>
        <p:spPr>
          <a:xfrm>
            <a:off x="5785560" y="2308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Ovaal 51"/>
          <p:cNvSpPr/>
          <p:nvPr/>
        </p:nvSpPr>
        <p:spPr>
          <a:xfrm>
            <a:off x="4845240" y="52477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Ovaal 53"/>
          <p:cNvSpPr/>
          <p:nvPr/>
        </p:nvSpPr>
        <p:spPr>
          <a:xfrm>
            <a:off x="4181760" y="530064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Ovaal 54"/>
          <p:cNvSpPr/>
          <p:nvPr/>
        </p:nvSpPr>
        <p:spPr>
          <a:xfrm>
            <a:off x="3156120" y="44287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Ovaal 56"/>
          <p:cNvSpPr/>
          <p:nvPr/>
        </p:nvSpPr>
        <p:spPr>
          <a:xfrm>
            <a:off x="6308640" y="19177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5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Ovaal 60"/>
          <p:cNvSpPr/>
          <p:nvPr/>
        </p:nvSpPr>
        <p:spPr>
          <a:xfrm>
            <a:off x="5204880" y="5202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66" name="Rechte verbindingslijn met pijl 64"/>
          <p:cNvCxnSpPr>
            <a:stCxn id="462" idx="0"/>
            <a:endCxn id="455" idx="4"/>
          </p:cNvCxnSpPr>
          <p:nvPr/>
        </p:nvCxnSpPr>
        <p:spPr>
          <a:xfrm flipH="1" flipV="1">
            <a:off x="4237200" y="4511880"/>
            <a:ext cx="88560" cy="78912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cxnSp>
        <p:nvCxnSpPr>
          <p:cNvPr id="467" name="Rechte verbindingslijn met pijl 66"/>
          <p:cNvCxnSpPr>
            <a:endCxn id="456" idx="4"/>
          </p:cNvCxnSpPr>
          <p:nvPr/>
        </p:nvCxnSpPr>
        <p:spPr>
          <a:xfrm flipH="1" flipV="1">
            <a:off x="4681800" y="3614400"/>
            <a:ext cx="288720" cy="161496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cxnSp>
        <p:nvCxnSpPr>
          <p:cNvPr id="468" name="Rechte verbindingslijn met pijl 67"/>
          <p:cNvCxnSpPr>
            <a:endCxn id="459" idx="4"/>
          </p:cNvCxnSpPr>
          <p:nvPr/>
        </p:nvCxnSpPr>
        <p:spPr>
          <a:xfrm flipV="1">
            <a:off x="5348880" y="3823200"/>
            <a:ext cx="15120" cy="137952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cxnSp>
        <p:nvCxnSpPr>
          <p:cNvPr id="469" name="Rechte verbindingslijn met pijl 70"/>
          <p:cNvCxnSpPr>
            <a:endCxn id="464" idx="4"/>
          </p:cNvCxnSpPr>
          <p:nvPr/>
        </p:nvCxnSpPr>
        <p:spPr>
          <a:xfrm flipV="1">
            <a:off x="5687640" y="2205000"/>
            <a:ext cx="765000" cy="31456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470" name="Vrije vorm 22"/>
          <p:cNvSpPr/>
          <p:nvPr/>
        </p:nvSpPr>
        <p:spPr>
          <a:xfrm>
            <a:off x="4663800" y="5084280"/>
            <a:ext cx="719280" cy="450720"/>
          </a:xfrm>
          <a:custGeom>
            <a:avLst/>
            <a:gdLst>
              <a:gd name="textAreaLeft" fmla="*/ 0 w 719280"/>
              <a:gd name="textAreaRight" fmla="*/ 720000 w 719280"/>
              <a:gd name="textAreaTop" fmla="*/ 0 h 450720"/>
              <a:gd name="textAreaBottom" fmla="*/ 451440 h 450720"/>
            </a:gdLst>
            <a:ahLst/>
            <a:cxnLst/>
            <a:rect l="textAreaLeft" t="textAreaTop" r="textAreaRight" b="textAreaBottom"/>
            <a:pathLst>
              <a:path w="285224" h="179007">
                <a:moveTo>
                  <a:pt x="285224" y="179007"/>
                </a:moveTo>
                <a:cubicBezTo>
                  <a:pt x="243314" y="121857"/>
                  <a:pt x="199766" y="67713"/>
                  <a:pt x="164665" y="38137"/>
                </a:cubicBezTo>
                <a:cubicBezTo>
                  <a:pt x="129564" y="8561"/>
                  <a:pt x="105099" y="-4801"/>
                  <a:pt x="74619" y="1549"/>
                </a:cubicBezTo>
                <a:cubicBezTo>
                  <a:pt x="44139" y="7899"/>
                  <a:pt x="21153" y="15194"/>
                  <a:pt x="8950" y="33181"/>
                </a:cubicBezTo>
                <a:cubicBezTo>
                  <a:pt x="-3253" y="51168"/>
                  <a:pt x="147" y="38720"/>
                  <a:pt x="1404" y="109473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1" name="Ovaal 75"/>
          <p:cNvSpPr/>
          <p:nvPr/>
        </p:nvSpPr>
        <p:spPr>
          <a:xfrm>
            <a:off x="4575600" y="53499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Vrije vorm 73"/>
          <p:cNvSpPr/>
          <p:nvPr/>
        </p:nvSpPr>
        <p:spPr>
          <a:xfrm>
            <a:off x="3352680" y="4701240"/>
            <a:ext cx="1668240" cy="845280"/>
          </a:xfrm>
          <a:custGeom>
            <a:avLst/>
            <a:gdLst>
              <a:gd name="textAreaLeft" fmla="*/ 0 w 1668240"/>
              <a:gd name="textAreaRight" fmla="*/ 1668960 w 1668240"/>
              <a:gd name="textAreaTop" fmla="*/ 0 h 845280"/>
              <a:gd name="textAreaBottom" fmla="*/ 846000 h 845280"/>
            </a:gdLst>
            <a:ahLst/>
            <a:cxnLst/>
            <a:rect l="textAreaLeft" t="textAreaTop" r="textAreaRight" b="textAreaBottom"/>
            <a:pathLst>
              <a:path w="1668780" h="845820">
                <a:moveTo>
                  <a:pt x="1668780" y="845820"/>
                </a:moveTo>
                <a:cubicBezTo>
                  <a:pt x="1588135" y="678180"/>
                  <a:pt x="1507490" y="510540"/>
                  <a:pt x="1295400" y="441960"/>
                </a:cubicBezTo>
                <a:cubicBezTo>
                  <a:pt x="1083310" y="373380"/>
                  <a:pt x="598170" y="474980"/>
                  <a:pt x="396240" y="434340"/>
                </a:cubicBezTo>
                <a:cubicBezTo>
                  <a:pt x="194310" y="393700"/>
                  <a:pt x="149860" y="270510"/>
                  <a:pt x="83820" y="198120"/>
                </a:cubicBezTo>
                <a:cubicBezTo>
                  <a:pt x="17780" y="12573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Ezelsoor 4"/>
          <p:cNvSpPr/>
          <p:nvPr/>
        </p:nvSpPr>
        <p:spPr>
          <a:xfrm rot="21592200">
            <a:off x="6011640" y="4606560"/>
            <a:ext cx="3059280" cy="901080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min. 2 m naar voren, 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3 achter keeper langs (lef!)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4 in goal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Tekstvak 4"/>
          <p:cNvSpPr/>
          <p:nvPr/>
        </p:nvSpPr>
        <p:spPr>
          <a:xfrm>
            <a:off x="417600" y="5626800"/>
            <a:ext cx="7466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uitlopen of niet (kan beiden),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afh van kwaliteit afschuif en snelheid keeper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0 L -0.0283 -0.15718 E">
                                      <p:cBhvr>
                                        <p:cTn id="6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 b="1" strike="noStrike" spc="-1">
                <a:solidFill>
                  <a:srgbClr val="F5870F"/>
                </a:solidFill>
                <a:latin typeface="Verdana"/>
                <a:ea typeface="DejaVu Sans"/>
              </a:rPr>
              <a:t>Strafcorner verdedigend</a:t>
            </a:r>
            <a:br>
              <a:rPr sz="2800"/>
            </a:br>
            <a:r>
              <a:rPr lang="nl-NL" sz="2800" b="1" strike="noStrike" spc="-1">
                <a:solidFill>
                  <a:srgbClr val="F5870F"/>
                </a:solidFill>
                <a:latin typeface="Verdana"/>
                <a:ea typeface="DejaVu Sans"/>
              </a:rPr>
              <a:t>Links=&gt; aparte stopper en schutter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Groep 3"/>
          <p:cNvGrpSpPr/>
          <p:nvPr/>
        </p:nvGrpSpPr>
        <p:grpSpPr>
          <a:xfrm>
            <a:off x="1614240" y="1413720"/>
            <a:ext cx="6191640" cy="3887640"/>
            <a:chOff x="1614240" y="1413720"/>
            <a:chExt cx="6191640" cy="3887640"/>
          </a:xfrm>
        </p:grpSpPr>
        <p:sp>
          <p:nvSpPr>
            <p:cNvPr id="478" name="Rechthoek 31"/>
            <p:cNvSpPr/>
            <p:nvPr/>
          </p:nvSpPr>
          <p:spPr>
            <a:xfrm rot="16200000">
              <a:off x="2887560" y="369360"/>
              <a:ext cx="3644640" cy="57333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479" name="Rechthoek 32"/>
            <p:cNvSpPr/>
            <p:nvPr/>
          </p:nvSpPr>
          <p:spPr>
            <a:xfrm rot="16200000">
              <a:off x="-93600" y="312156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480" name="Rechthoek 33"/>
            <p:cNvSpPr/>
            <p:nvPr/>
          </p:nvSpPr>
          <p:spPr>
            <a:xfrm rot="16200000">
              <a:off x="5869080" y="3121560"/>
              <a:ext cx="3644640" cy="22860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481" name="Rechte verbindingslijn 34"/>
            <p:cNvCxnSpPr>
              <a:endCxn id="480" idx="1"/>
            </p:cNvCxnSpPr>
            <p:nvPr/>
          </p:nvCxnSpPr>
          <p:spPr>
            <a:xfrm>
              <a:off x="1843200" y="5058000"/>
              <a:ext cx="584856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482" name="Rechte verbindingslijn 35"/>
            <p:cNvCxnSpPr/>
            <p:nvPr/>
          </p:nvCxnSpPr>
          <p:spPr>
            <a:xfrm>
              <a:off x="4136760" y="2141640"/>
              <a:ext cx="114732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483" name="Vrije vorm 36"/>
            <p:cNvSpPr/>
            <p:nvPr/>
          </p:nvSpPr>
          <p:spPr>
            <a:xfrm rot="16200000">
              <a:off x="5356440" y="2061720"/>
              <a:ext cx="2292840" cy="2462760"/>
            </a:xfrm>
            <a:custGeom>
              <a:avLst/>
              <a:gdLst>
                <a:gd name="textAreaLeft" fmla="*/ 0 w 2292840"/>
                <a:gd name="textAreaRight" fmla="*/ 2293560 w 2292840"/>
                <a:gd name="textAreaTop" fmla="*/ 0 h 2462760"/>
                <a:gd name="textAreaBottom" fmla="*/ 2463480 h 246276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484" name="Vrije vorm 37"/>
            <p:cNvSpPr/>
            <p:nvPr/>
          </p:nvSpPr>
          <p:spPr>
            <a:xfrm rot="16200000" flipV="1">
              <a:off x="1813680" y="2126160"/>
              <a:ext cx="2307960" cy="2338200"/>
            </a:xfrm>
            <a:custGeom>
              <a:avLst/>
              <a:gdLst>
                <a:gd name="textAreaLeft" fmla="*/ 0 w 2307960"/>
                <a:gd name="textAreaRight" fmla="*/ 2308680 w 2307960"/>
                <a:gd name="textAreaTop" fmla="*/ 360 h 2338200"/>
                <a:gd name="textAreaBottom" fmla="*/ 2339280 h 2338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485" name="Rechthoek 38"/>
            <p:cNvSpPr/>
            <p:nvPr/>
          </p:nvSpPr>
          <p:spPr>
            <a:xfrm rot="16200000">
              <a:off x="4588560" y="4606920"/>
              <a:ext cx="242280" cy="114624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86" name="Ovaal 40"/>
          <p:cNvSpPr/>
          <p:nvPr/>
        </p:nvSpPr>
        <p:spPr>
          <a:xfrm>
            <a:off x="4665960" y="19702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Ovaal 41"/>
          <p:cNvSpPr/>
          <p:nvPr/>
        </p:nvSpPr>
        <p:spPr>
          <a:xfrm>
            <a:off x="6582600" y="49384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Ovaal 42"/>
          <p:cNvSpPr/>
          <p:nvPr/>
        </p:nvSpPr>
        <p:spPr>
          <a:xfrm>
            <a:off x="6457320" y="1957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Ovaal 45"/>
          <p:cNvSpPr/>
          <p:nvPr/>
        </p:nvSpPr>
        <p:spPr>
          <a:xfrm>
            <a:off x="2985120" y="19702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Ovaal 46"/>
          <p:cNvSpPr/>
          <p:nvPr/>
        </p:nvSpPr>
        <p:spPr>
          <a:xfrm>
            <a:off x="4353120" y="18594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1" name="Rechte verbindingslijn met pijl 47"/>
          <p:cNvCxnSpPr/>
          <p:nvPr/>
        </p:nvCxnSpPr>
        <p:spPr>
          <a:xfrm flipH="1" flipV="1">
            <a:off x="4672080" y="2258280"/>
            <a:ext cx="1616400" cy="258372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cxnSp>
        <p:nvCxnSpPr>
          <p:cNvPr id="492" name="Rechte verbindingslijn met pijl 48"/>
          <p:cNvCxnSpPr/>
          <p:nvPr/>
        </p:nvCxnSpPr>
        <p:spPr>
          <a:xfrm>
            <a:off x="4565880" y="2311560"/>
            <a:ext cx="720" cy="235368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493" name="Ovaal 49"/>
          <p:cNvSpPr/>
          <p:nvPr/>
        </p:nvSpPr>
        <p:spPr>
          <a:xfrm>
            <a:off x="6359040" y="486648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494" name="Rechte verbindingslijn met pijl 52"/>
          <p:cNvCxnSpPr/>
          <p:nvPr/>
        </p:nvCxnSpPr>
        <p:spPr>
          <a:xfrm>
            <a:off x="5064480" y="2245320"/>
            <a:ext cx="1138320" cy="27288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495" name="Rechte verbindingslijn met pijl 55"/>
          <p:cNvCxnSpPr/>
          <p:nvPr/>
        </p:nvCxnSpPr>
        <p:spPr>
          <a:xfrm>
            <a:off x="3215160" y="2330280"/>
            <a:ext cx="415440" cy="167544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496" name="Tekstvak 58"/>
          <p:cNvSpPr/>
          <p:nvPr/>
        </p:nvSpPr>
        <p:spPr>
          <a:xfrm>
            <a:off x="5792760" y="2126880"/>
            <a:ext cx="30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7" name="Rechte verbindingslijn met pijl 39"/>
          <p:cNvCxnSpPr/>
          <p:nvPr/>
        </p:nvCxnSpPr>
        <p:spPr>
          <a:xfrm flipH="1">
            <a:off x="5479920" y="2585160"/>
            <a:ext cx="599040" cy="148104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498" name="Ovaal 43"/>
          <p:cNvSpPr/>
          <p:nvPr/>
        </p:nvSpPr>
        <p:spPr>
          <a:xfrm>
            <a:off x="4098960" y="4074120"/>
            <a:ext cx="108324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Ovaal 29"/>
          <p:cNvSpPr/>
          <p:nvPr/>
        </p:nvSpPr>
        <p:spPr>
          <a:xfrm>
            <a:off x="2051640" y="5058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5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Ovaal 30"/>
          <p:cNvSpPr/>
          <p:nvPr/>
        </p:nvSpPr>
        <p:spPr>
          <a:xfrm>
            <a:off x="3816000" y="5301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3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Ovaal 44"/>
          <p:cNvSpPr/>
          <p:nvPr/>
        </p:nvSpPr>
        <p:spPr>
          <a:xfrm>
            <a:off x="3540960" y="52930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Ovaal 50"/>
          <p:cNvSpPr/>
          <p:nvPr/>
        </p:nvSpPr>
        <p:spPr>
          <a:xfrm>
            <a:off x="3848760" y="50155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1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Ovaal 51"/>
          <p:cNvSpPr/>
          <p:nvPr/>
        </p:nvSpPr>
        <p:spPr>
          <a:xfrm>
            <a:off x="4566240" y="50292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Ovaal 53"/>
          <p:cNvSpPr/>
          <p:nvPr/>
        </p:nvSpPr>
        <p:spPr>
          <a:xfrm>
            <a:off x="3566520" y="50313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2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Ovaal 54"/>
          <p:cNvSpPr/>
          <p:nvPr/>
        </p:nvSpPr>
        <p:spPr>
          <a:xfrm>
            <a:off x="4353120" y="48412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4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Ovaal 56"/>
          <p:cNvSpPr/>
          <p:nvPr/>
        </p:nvSpPr>
        <p:spPr>
          <a:xfrm>
            <a:off x="4098960" y="2493000"/>
            <a:ext cx="108324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7" name="Rechte verbindingslijn met pijl 57"/>
          <p:cNvCxnSpPr/>
          <p:nvPr/>
        </p:nvCxnSpPr>
        <p:spPr>
          <a:xfrm flipV="1">
            <a:off x="3730320" y="2381400"/>
            <a:ext cx="338040" cy="267732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508" name="Vrije vorm 8"/>
          <p:cNvSpPr/>
          <p:nvPr/>
        </p:nvSpPr>
        <p:spPr>
          <a:xfrm>
            <a:off x="4005000" y="2637000"/>
            <a:ext cx="1941120" cy="2371680"/>
          </a:xfrm>
          <a:custGeom>
            <a:avLst/>
            <a:gdLst>
              <a:gd name="textAreaLeft" fmla="*/ 0 w 1941120"/>
              <a:gd name="textAreaRight" fmla="*/ 1941840 w 1941120"/>
              <a:gd name="textAreaTop" fmla="*/ 0 h 2371680"/>
              <a:gd name="textAreaBottom" fmla="*/ 2372400 h 2371680"/>
            </a:gdLst>
            <a:ahLst/>
            <a:cxnLst/>
            <a:rect l="textAreaLeft" t="textAreaTop" r="textAreaRight" b="textAreaBottom"/>
            <a:pathLst>
              <a:path w="2042160" h="2517648">
                <a:moveTo>
                  <a:pt x="0" y="2517648"/>
                </a:moveTo>
                <a:cubicBezTo>
                  <a:pt x="49276" y="2348992"/>
                  <a:pt x="98552" y="2180336"/>
                  <a:pt x="256032" y="2115312"/>
                </a:cubicBezTo>
                <a:cubicBezTo>
                  <a:pt x="413512" y="2050288"/>
                  <a:pt x="753872" y="2200656"/>
                  <a:pt x="944880" y="2127504"/>
                </a:cubicBezTo>
                <a:cubicBezTo>
                  <a:pt x="1135888" y="2054352"/>
                  <a:pt x="1321816" y="1899920"/>
                  <a:pt x="1402080" y="1676400"/>
                </a:cubicBezTo>
                <a:cubicBezTo>
                  <a:pt x="1482344" y="1452880"/>
                  <a:pt x="1366520" y="1033272"/>
                  <a:pt x="1426464" y="786384"/>
                </a:cubicBezTo>
                <a:cubicBezTo>
                  <a:pt x="1486408" y="539496"/>
                  <a:pt x="1659128" y="326136"/>
                  <a:pt x="1761744" y="195072"/>
                </a:cubicBezTo>
                <a:cubicBezTo>
                  <a:pt x="1864360" y="64008"/>
                  <a:pt x="1953260" y="32004"/>
                  <a:pt x="2042160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9" name="Vrije vorm 9"/>
          <p:cNvSpPr/>
          <p:nvPr/>
        </p:nvSpPr>
        <p:spPr>
          <a:xfrm>
            <a:off x="4026240" y="4786560"/>
            <a:ext cx="1855800" cy="551160"/>
          </a:xfrm>
          <a:custGeom>
            <a:avLst/>
            <a:gdLst>
              <a:gd name="textAreaLeft" fmla="*/ 0 w 1855800"/>
              <a:gd name="textAreaRight" fmla="*/ 1856520 w 1855800"/>
              <a:gd name="textAreaTop" fmla="*/ 0 h 551160"/>
              <a:gd name="textAreaBottom" fmla="*/ 551880 h 551160"/>
            </a:gdLst>
            <a:ahLst/>
            <a:cxnLst/>
            <a:rect l="textAreaLeft" t="textAreaTop" r="textAreaRight" b="textAreaBottom"/>
            <a:pathLst>
              <a:path w="1856438" h="551949">
                <a:moveTo>
                  <a:pt x="21542" y="551949"/>
                </a:moveTo>
                <a:cubicBezTo>
                  <a:pt x="-12494" y="346717"/>
                  <a:pt x="-46530" y="141485"/>
                  <a:pt x="259286" y="52077"/>
                </a:cubicBezTo>
                <a:cubicBezTo>
                  <a:pt x="565102" y="-37331"/>
                  <a:pt x="1856438" y="15501"/>
                  <a:pt x="1856438" y="15501"/>
                </a:cubicBezTo>
                <a:lnTo>
                  <a:pt x="1856438" y="15501"/>
                </a:lnTo>
              </a:path>
            </a:pathLst>
          </a:custGeom>
          <a:noFill/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0" name="Vrije vorm 11"/>
          <p:cNvSpPr/>
          <p:nvPr/>
        </p:nvSpPr>
        <p:spPr>
          <a:xfrm>
            <a:off x="3767400" y="4686480"/>
            <a:ext cx="640800" cy="681840"/>
          </a:xfrm>
          <a:custGeom>
            <a:avLst/>
            <a:gdLst>
              <a:gd name="textAreaLeft" fmla="*/ 0 w 640800"/>
              <a:gd name="textAreaRight" fmla="*/ 641520 w 640800"/>
              <a:gd name="textAreaTop" fmla="*/ 0 h 681840"/>
              <a:gd name="textAreaBottom" fmla="*/ 682560 h 681840"/>
            </a:gdLst>
            <a:ahLst/>
            <a:cxnLst/>
            <a:rect l="textAreaLeft" t="textAreaTop" r="textAreaRight" b="textAreaBottom"/>
            <a:pathLst>
              <a:path w="641604" h="682386">
                <a:moveTo>
                  <a:pt x="0" y="682386"/>
                </a:moveTo>
                <a:cubicBezTo>
                  <a:pt x="14224" y="525414"/>
                  <a:pt x="50673" y="368442"/>
                  <a:pt x="79248" y="261762"/>
                </a:cubicBezTo>
                <a:cubicBezTo>
                  <a:pt x="107823" y="155082"/>
                  <a:pt x="122047" y="85740"/>
                  <a:pt x="171450" y="42306"/>
                </a:cubicBezTo>
                <a:cubicBezTo>
                  <a:pt x="220853" y="-1128"/>
                  <a:pt x="324104" y="-2144"/>
                  <a:pt x="375666" y="1158"/>
                </a:cubicBezTo>
                <a:cubicBezTo>
                  <a:pt x="427228" y="4460"/>
                  <a:pt x="451104" y="46243"/>
                  <a:pt x="480822" y="62118"/>
                </a:cubicBezTo>
                <a:cubicBezTo>
                  <a:pt x="510540" y="77993"/>
                  <a:pt x="614172" y="225313"/>
                  <a:pt x="641604" y="241188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cxnSp>
        <p:nvCxnSpPr>
          <p:cNvPr id="511" name="Rechte verbindingslijn met pijl 60"/>
          <p:cNvCxnSpPr/>
          <p:nvPr/>
        </p:nvCxnSpPr>
        <p:spPr>
          <a:xfrm flipV="1">
            <a:off x="2205360" y="1545480"/>
            <a:ext cx="169560" cy="351756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sp>
        <p:nvSpPr>
          <p:cNvPr id="512" name="Ezelsoor 5"/>
          <p:cNvSpPr/>
          <p:nvPr/>
        </p:nvSpPr>
        <p:spPr>
          <a:xfrm rot="21592200">
            <a:off x="5399640" y="5324040"/>
            <a:ext cx="3600000" cy="901080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Keeper min. 2 m naar voren, 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1 en 3 achter keeper langs (lef!)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nr 4 in goal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190" name="TextShape 2"/>
          <p:cNvSpPr/>
          <p:nvPr/>
        </p:nvSpPr>
        <p:spPr>
          <a:xfrm>
            <a:off x="502920" y="1700640"/>
            <a:ext cx="8182800" cy="36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Balk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Keeper (1 v/d 6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ipv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1 v/d 11)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Bal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moet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laag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blijven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Je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kunt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niet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i="1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door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een</a:t>
            </a:r>
            <a:r>
              <a:rPr lang="en-US" sz="2800" b="0" i="1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speler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passen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br>
              <a:rPr sz="28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mits</a:t>
            </a:r>
            <a:r>
              <a:rPr lang="en-US" sz="16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goed</a:t>
            </a:r>
            <a:r>
              <a:rPr lang="en-US" sz="16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verdedigd</a:t>
            </a:r>
            <a:r>
              <a:rPr lang="en-US" sz="16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, stick van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tegenstander</a:t>
            </a:r>
            <a:r>
              <a:rPr lang="en-US" sz="16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100% op de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grond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)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Stoppen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is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technisch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 “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Verdana"/>
                <a:ea typeface="DejaVu Sans"/>
              </a:rPr>
              <a:t>anders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DejaVu Sans"/>
              </a:rPr>
              <a:t>”</a:t>
            </a: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Grootste verschil zaal – veld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Vooraf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483120" y="1723320"/>
            <a:ext cx="7883640" cy="11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Kijk ook de filmpjes van Hockey Food</a:t>
            </a:r>
            <a:br>
              <a:rPr sz="2800"/>
            </a:br>
            <a:r>
              <a:rPr lang="nl-NL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Inloggen via hckrommerijn.nl en 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helemaal naar beneden scrollen 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Afbeelding 193"/>
          <p:cNvPicPr/>
          <p:nvPr/>
        </p:nvPicPr>
        <p:blipFill>
          <a:blip r:embed="rId3"/>
          <a:stretch/>
        </p:blipFill>
        <p:spPr>
          <a:xfrm>
            <a:off x="31680" y="3914640"/>
            <a:ext cx="9143280" cy="309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196" name="TextShape 2"/>
          <p:cNvSpPr/>
          <p:nvPr/>
        </p:nvSpPr>
        <p:spPr>
          <a:xfrm>
            <a:off x="502920" y="1700640"/>
            <a:ext cx="8182800" cy="41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1080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Wat is het moeilijkst?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Stoppen!</a:t>
            </a:r>
            <a:br>
              <a:rPr sz="2800"/>
            </a:br>
            <a:r>
              <a:rPr lang="en-US" sz="2200" b="0" i="1" strike="noStrike" spc="-1">
                <a:solidFill>
                  <a:srgbClr val="000000"/>
                </a:solidFill>
                <a:latin typeface="Verdana"/>
                <a:ea typeface="DejaVu Sans"/>
              </a:rPr>
              <a:t>Vraag de trainer om het veel te oefenen</a:t>
            </a:r>
            <a:endParaRPr lang="nl-NL" sz="22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lang="nl-NL" sz="22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Wat is de belangrijkste aanvaller?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Linksachter!</a:t>
            </a:r>
            <a:br>
              <a:rPr sz="2800"/>
            </a:br>
            <a:r>
              <a:rPr lang="en-U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Linksachter mag af en toe mee opkomen en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is extra kracht links op kop cirkel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(geen rechtsbuiten die de mandekking houdt….)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Andere verschillen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/>
          <p:nvPr/>
        </p:nvSpPr>
        <p:spPr>
          <a:xfrm>
            <a:off x="611640" y="5373360"/>
            <a:ext cx="8182800" cy="8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200" name="TextShape 2"/>
          <p:cNvSpPr/>
          <p:nvPr/>
        </p:nvSpPr>
        <p:spPr>
          <a:xfrm>
            <a:off x="360000" y="1700640"/>
            <a:ext cx="8460000" cy="41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Overspelen, overspelen, overspelen</a:t>
            </a:r>
            <a:br>
              <a:rPr sz="2800"/>
            </a:br>
            <a:r>
              <a:rPr lang="en-US" sz="1600" b="0" strike="noStrike" spc="-1">
                <a:solidFill>
                  <a:srgbClr val="000000"/>
                </a:solidFill>
                <a:latin typeface="Verdana"/>
                <a:ea typeface="DejaVu Sans"/>
              </a:rPr>
              <a:t>(overspelen altijd sneller dan rennen)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Linksachter en rechtsachter mogen 4 – 8 x op en neer spelen</a:t>
            </a:r>
            <a:br>
              <a:rPr sz="2800"/>
            </a:br>
            <a:r>
              <a:rPr lang="en-US" sz="1600" b="0" strike="noStrike" spc="-1">
                <a:solidFill>
                  <a:srgbClr val="000000"/>
                </a:solidFill>
                <a:latin typeface="Verdana"/>
                <a:ea typeface="DejaVu Sans"/>
              </a:rPr>
              <a:t>(mits techniek voldoende is om snel te pushen en goed te stoppen)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Net zolang tot “het gat” er is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Laatste actie is eenvoudige schuif in de goal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Denk aan de handballers</a:t>
            </a:r>
            <a:endParaRPr lang="nl-NL" sz="28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en-US" sz="2000" b="0" u="sng" strike="noStrike" spc="-1">
                <a:solidFill>
                  <a:srgbClr val="0000FF"/>
                </a:solidFill>
                <a:uFillTx/>
                <a:latin typeface="Verdana"/>
                <a:ea typeface="DejaVu Sans"/>
                <a:hlinkClick r:id="rId2"/>
              </a:rPr>
              <a:t>https://www.youtube.com/watch?v=bNkLtso4bq8&amp;t=1132s</a:t>
            </a:r>
            <a:r>
              <a:rPr lang="en-U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  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Aanvallen in 1 sheet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Voorbeeld aanvalpatroon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4" name="Groep 31"/>
          <p:cNvGrpSpPr/>
          <p:nvPr/>
        </p:nvGrpSpPr>
        <p:grpSpPr>
          <a:xfrm>
            <a:off x="730080" y="1412640"/>
            <a:ext cx="7488000" cy="3888000"/>
            <a:chOff x="730080" y="1412640"/>
            <a:chExt cx="7488000" cy="3888000"/>
          </a:xfrm>
        </p:grpSpPr>
        <p:sp>
          <p:nvSpPr>
            <p:cNvPr id="205" name="Rechthoek 32"/>
            <p:cNvSpPr/>
            <p:nvPr/>
          </p:nvSpPr>
          <p:spPr>
            <a:xfrm>
              <a:off x="874080" y="1556640"/>
              <a:ext cx="7200000" cy="3599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 dirty="0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06" name="Rechthoek 33"/>
            <p:cNvSpPr/>
            <p:nvPr/>
          </p:nvSpPr>
          <p:spPr>
            <a:xfrm>
              <a:off x="874080" y="141264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07" name="Rechthoek 34"/>
            <p:cNvSpPr/>
            <p:nvPr/>
          </p:nvSpPr>
          <p:spPr>
            <a:xfrm>
              <a:off x="874080" y="515736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08" name="Rechte verbindingslijn 35"/>
            <p:cNvCxnSpPr>
              <a:endCxn id="207" idx="1"/>
            </p:cNvCxnSpPr>
            <p:nvPr/>
          </p:nvCxnSpPr>
          <p:spPr>
            <a:xfrm>
              <a:off x="874080" y="1556640"/>
              <a:ext cx="360" cy="3672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09" name="Rechte verbindingslijn 36"/>
            <p:cNvCxnSpPr/>
            <p:nvPr/>
          </p:nvCxnSpPr>
          <p:spPr>
            <a:xfrm>
              <a:off x="4474440" y="1520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10" name="Rechte verbindingslijn 37"/>
            <p:cNvCxnSpPr/>
            <p:nvPr/>
          </p:nvCxnSpPr>
          <p:spPr>
            <a:xfrm>
              <a:off x="8065800" y="1556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11" name="Rechte verbindingslijn 38"/>
            <p:cNvCxnSpPr/>
            <p:nvPr/>
          </p:nvCxnSpPr>
          <p:spPr>
            <a:xfrm>
              <a:off x="2602080" y="2996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12" name="Vrije vorm 39"/>
            <p:cNvSpPr/>
            <p:nvPr/>
          </p:nvSpPr>
          <p:spPr>
            <a:xfrm>
              <a:off x="1240920" y="3709440"/>
              <a:ext cx="1358280" cy="1546200"/>
            </a:xfrm>
            <a:custGeom>
              <a:avLst/>
              <a:gdLst>
                <a:gd name="textAreaLeft" fmla="*/ 0 w 1358280"/>
                <a:gd name="textAreaRight" fmla="*/ 1359000 w 1358280"/>
                <a:gd name="textAreaTop" fmla="*/ 0 h 1546200"/>
                <a:gd name="textAreaBottom" fmla="*/ 1546920 h 1546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13" name="Vrije vorm 40"/>
            <p:cNvSpPr/>
            <p:nvPr/>
          </p:nvSpPr>
          <p:spPr>
            <a:xfrm flipV="1">
              <a:off x="1234080" y="1527840"/>
              <a:ext cx="1367280" cy="1467720"/>
            </a:xfrm>
            <a:custGeom>
              <a:avLst/>
              <a:gdLst>
                <a:gd name="textAreaLeft" fmla="*/ 0 w 1367280"/>
                <a:gd name="textAreaRight" fmla="*/ 1368000 w 1367280"/>
                <a:gd name="textAreaTop" fmla="*/ 360 h 1467720"/>
                <a:gd name="textAreaBottom" fmla="*/ 1468800 h 146772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14" name="Rechte verbindingslijn 41"/>
            <p:cNvCxnSpPr/>
            <p:nvPr/>
          </p:nvCxnSpPr>
          <p:spPr>
            <a:xfrm>
              <a:off x="8065800" y="3032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15" name="Vrije vorm 42"/>
            <p:cNvSpPr/>
            <p:nvPr/>
          </p:nvSpPr>
          <p:spPr>
            <a:xfrm flipH="1">
              <a:off x="6355080" y="3709440"/>
              <a:ext cx="1358280" cy="1519200"/>
            </a:xfrm>
            <a:custGeom>
              <a:avLst/>
              <a:gdLst>
                <a:gd name="textAreaLeft" fmla="*/ 360 w 1358280"/>
                <a:gd name="textAreaRight" fmla="*/ 1359360 w 1358280"/>
                <a:gd name="textAreaTop" fmla="*/ 0 h 1519200"/>
                <a:gd name="textAreaBottom" fmla="*/ 1519920 h 1519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16" name="Vrije vorm 43"/>
            <p:cNvSpPr/>
            <p:nvPr/>
          </p:nvSpPr>
          <p:spPr>
            <a:xfrm flipH="1" flipV="1">
              <a:off x="6348600" y="1518120"/>
              <a:ext cx="1364760" cy="1477440"/>
            </a:xfrm>
            <a:custGeom>
              <a:avLst/>
              <a:gdLst>
                <a:gd name="textAreaLeft" fmla="*/ 360 w 1364760"/>
                <a:gd name="textAreaRight" fmla="*/ 1365840 w 1364760"/>
                <a:gd name="textAreaTop" fmla="*/ -360 h 1477440"/>
                <a:gd name="textAreaBottom" fmla="*/ 1477800 h 147744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17" name="Rechte verbindingslijn 45"/>
            <p:cNvCxnSpPr/>
            <p:nvPr/>
          </p:nvCxnSpPr>
          <p:spPr>
            <a:xfrm>
              <a:off x="6346440" y="2989080"/>
              <a:ext cx="720" cy="720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18" name="Rechthoek 46"/>
            <p:cNvSpPr/>
            <p:nvPr/>
          </p:nvSpPr>
          <p:spPr>
            <a:xfrm>
              <a:off x="73008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19" name="Rechthoek 47"/>
            <p:cNvSpPr/>
            <p:nvPr/>
          </p:nvSpPr>
          <p:spPr>
            <a:xfrm>
              <a:off x="807480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0" name="Ovaal 1"/>
          <p:cNvSpPr/>
          <p:nvPr/>
        </p:nvSpPr>
        <p:spPr>
          <a:xfrm>
            <a:off x="1907640" y="20610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Ovaal 51"/>
          <p:cNvSpPr/>
          <p:nvPr/>
        </p:nvSpPr>
        <p:spPr>
          <a:xfrm>
            <a:off x="1286640" y="47970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Ovaal 52"/>
          <p:cNvSpPr/>
          <p:nvPr/>
        </p:nvSpPr>
        <p:spPr>
          <a:xfrm>
            <a:off x="4186440" y="189504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M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Ovaal 53"/>
          <p:cNvSpPr/>
          <p:nvPr/>
        </p:nvSpPr>
        <p:spPr>
          <a:xfrm>
            <a:off x="6588360" y="177264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Ovaal 54"/>
          <p:cNvSpPr/>
          <p:nvPr/>
        </p:nvSpPr>
        <p:spPr>
          <a:xfrm>
            <a:off x="7371000" y="47685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Ovaal 74"/>
          <p:cNvSpPr/>
          <p:nvPr/>
        </p:nvSpPr>
        <p:spPr>
          <a:xfrm>
            <a:off x="2339280" y="235872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6" name="Ovaal 75"/>
          <p:cNvSpPr/>
          <p:nvPr/>
        </p:nvSpPr>
        <p:spPr>
          <a:xfrm>
            <a:off x="1115280" y="31590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7" name="Rechte verbindingslijn met pijl 3"/>
          <p:cNvCxnSpPr/>
          <p:nvPr/>
        </p:nvCxnSpPr>
        <p:spPr>
          <a:xfrm flipH="1">
            <a:off x="2051640" y="2564640"/>
            <a:ext cx="288360" cy="223308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28" name="Rechte verbindingslijn met pijl 76"/>
          <p:cNvCxnSpPr/>
          <p:nvPr/>
        </p:nvCxnSpPr>
        <p:spPr>
          <a:xfrm flipV="1">
            <a:off x="2266560" y="2564640"/>
            <a:ext cx="289080" cy="223308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29" name="Rechte verbindingslijn met pijl 77"/>
          <p:cNvCxnSpPr/>
          <p:nvPr/>
        </p:nvCxnSpPr>
        <p:spPr>
          <a:xfrm>
            <a:off x="4330440" y="2204640"/>
            <a:ext cx="720" cy="23968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headEnd type="arrow" w="med" len="med"/>
            <a:tailEnd type="arrow" w="med" len="med"/>
          </a:ln>
        </p:spPr>
      </p:cxnSp>
      <p:cxnSp>
        <p:nvCxnSpPr>
          <p:cNvPr id="230" name="Rechte verbindingslijn met pijl 89"/>
          <p:cNvCxnSpPr/>
          <p:nvPr/>
        </p:nvCxnSpPr>
        <p:spPr>
          <a:xfrm flipV="1">
            <a:off x="5811480" y="4912560"/>
            <a:ext cx="1353240" cy="32940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31" name="Rechte verbindingslijn met pijl 92"/>
          <p:cNvCxnSpPr/>
          <p:nvPr/>
        </p:nvCxnSpPr>
        <p:spPr>
          <a:xfrm>
            <a:off x="4587480" y="4927320"/>
            <a:ext cx="1224720" cy="314640"/>
          </a:xfrm>
          <a:prstGeom prst="straightConnector1">
            <a:avLst/>
          </a:prstGeom>
          <a:ln w="28575">
            <a:solidFill>
              <a:srgbClr val="002060"/>
            </a:solidFill>
            <a:round/>
          </a:ln>
        </p:spPr>
      </p:cxnSp>
      <p:cxnSp>
        <p:nvCxnSpPr>
          <p:cNvPr id="232" name="Rechte verbindingslijn met pijl 100"/>
          <p:cNvCxnSpPr/>
          <p:nvPr/>
        </p:nvCxnSpPr>
        <p:spPr>
          <a:xfrm flipH="1" flipV="1">
            <a:off x="7236000" y="3302640"/>
            <a:ext cx="135720" cy="146628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33" name="Rechte verbindingslijn met pijl 103"/>
          <p:cNvCxnSpPr/>
          <p:nvPr/>
        </p:nvCxnSpPr>
        <p:spPr>
          <a:xfrm>
            <a:off x="6732000" y="2183040"/>
            <a:ext cx="504720" cy="107496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round/>
            <a:tailEnd type="arrow" w="med" len="med"/>
          </a:ln>
        </p:spPr>
      </p:cxnSp>
      <p:cxnSp>
        <p:nvCxnSpPr>
          <p:cNvPr id="234" name="Rechte verbindingslijn met pijl 106"/>
          <p:cNvCxnSpPr/>
          <p:nvPr/>
        </p:nvCxnSpPr>
        <p:spPr>
          <a:xfrm>
            <a:off x="7371000" y="3257280"/>
            <a:ext cx="704520" cy="72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35" name="Rechte verbindingslijn met pijl 109"/>
          <p:cNvCxnSpPr/>
          <p:nvPr/>
        </p:nvCxnSpPr>
        <p:spPr>
          <a:xfrm flipV="1">
            <a:off x="3095280" y="4884480"/>
            <a:ext cx="1353240" cy="329760"/>
          </a:xfrm>
          <a:prstGeom prst="straightConnector1">
            <a:avLst/>
          </a:prstGeom>
          <a:ln w="28575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36" name="Rechte verbindingslijn met pijl 110"/>
          <p:cNvCxnSpPr/>
          <p:nvPr/>
        </p:nvCxnSpPr>
        <p:spPr>
          <a:xfrm>
            <a:off x="1871280" y="4899240"/>
            <a:ext cx="1224720" cy="315000"/>
          </a:xfrm>
          <a:prstGeom prst="straightConnector1">
            <a:avLst/>
          </a:prstGeom>
          <a:ln w="28575">
            <a:solidFill>
              <a:srgbClr val="002060"/>
            </a:solidFill>
            <a:round/>
          </a:ln>
        </p:spPr>
      </p:cxnSp>
      <p:sp>
        <p:nvSpPr>
          <p:cNvPr id="237" name="Tekstvak 2"/>
          <p:cNvSpPr/>
          <p:nvPr/>
        </p:nvSpPr>
        <p:spPr>
          <a:xfrm>
            <a:off x="522360" y="5517360"/>
            <a:ext cx="5948280" cy="10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LA en RA passen hard op en neer tot tegenstanders moe zijn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Midden probeert mee te rennen, af en toe wachten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LV en RV vrijlopen in cirkels of door te switchen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Zie oa. </a:t>
            </a:r>
            <a:r>
              <a:rPr lang="nl-NL" sz="14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https://youtu.be/T6rvL0QSdbs?si=uvmWMQLM1pY1rO9-&amp;t=81s</a:t>
            </a:r>
            <a:r>
              <a:rPr lang="nl-N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N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A1778F94-1EDA-A698-CC3F-BEA5CA08B5F5}"/>
              </a:ext>
            </a:extLst>
          </p:cNvPr>
          <p:cNvSpPr/>
          <p:nvPr/>
        </p:nvSpPr>
        <p:spPr>
          <a:xfrm>
            <a:off x="6845745" y="3604359"/>
            <a:ext cx="1160170" cy="1207761"/>
          </a:xfrm>
          <a:custGeom>
            <a:avLst/>
            <a:gdLst>
              <a:gd name="connsiteX0" fmla="*/ 534606 w 1171081"/>
              <a:gd name="connsiteY0" fmla="*/ 1337990 h 1449957"/>
              <a:gd name="connsiteX1" fmla="*/ 96068 w 1171081"/>
              <a:gd name="connsiteY1" fmla="*/ 1039410 h 1449957"/>
              <a:gd name="connsiteX2" fmla="*/ 86737 w 1171081"/>
              <a:gd name="connsiteY2" fmla="*/ 50365 h 1449957"/>
              <a:gd name="connsiteX3" fmla="*/ 1047790 w 1171081"/>
              <a:gd name="connsiteY3" fmla="*/ 218316 h 1449957"/>
              <a:gd name="connsiteX4" fmla="*/ 1113104 w 1171081"/>
              <a:gd name="connsiteY4" fmla="*/ 852798 h 1449957"/>
              <a:gd name="connsiteX5" fmla="*/ 1141096 w 1171081"/>
              <a:gd name="connsiteY5" fmla="*/ 1020749 h 1449957"/>
              <a:gd name="connsiteX6" fmla="*/ 1159757 w 1171081"/>
              <a:gd name="connsiteY6" fmla="*/ 1235353 h 1449957"/>
              <a:gd name="connsiteX7" fmla="*/ 954484 w 1171081"/>
              <a:gd name="connsiteY7" fmla="*/ 1449957 h 1449957"/>
              <a:gd name="connsiteX8" fmla="*/ 954484 w 1171081"/>
              <a:gd name="connsiteY8" fmla="*/ 1449957 h 1449957"/>
              <a:gd name="connsiteX9" fmla="*/ 945153 w 1171081"/>
              <a:gd name="connsiteY9" fmla="*/ 1449957 h 1449957"/>
              <a:gd name="connsiteX0" fmla="*/ 469028 w 1105503"/>
              <a:gd name="connsiteY0" fmla="*/ 1159865 h 1271832"/>
              <a:gd name="connsiteX1" fmla="*/ 30490 w 1105503"/>
              <a:gd name="connsiteY1" fmla="*/ 861285 h 1271832"/>
              <a:gd name="connsiteX2" fmla="*/ 142457 w 1105503"/>
              <a:gd name="connsiteY2" fmla="*/ 152159 h 1271832"/>
              <a:gd name="connsiteX3" fmla="*/ 982212 w 1105503"/>
              <a:gd name="connsiteY3" fmla="*/ 40191 h 1271832"/>
              <a:gd name="connsiteX4" fmla="*/ 1047526 w 1105503"/>
              <a:gd name="connsiteY4" fmla="*/ 674673 h 1271832"/>
              <a:gd name="connsiteX5" fmla="*/ 1075518 w 1105503"/>
              <a:gd name="connsiteY5" fmla="*/ 842624 h 1271832"/>
              <a:gd name="connsiteX6" fmla="*/ 1094179 w 1105503"/>
              <a:gd name="connsiteY6" fmla="*/ 1057228 h 1271832"/>
              <a:gd name="connsiteX7" fmla="*/ 888906 w 1105503"/>
              <a:gd name="connsiteY7" fmla="*/ 1271832 h 1271832"/>
              <a:gd name="connsiteX8" fmla="*/ 888906 w 1105503"/>
              <a:gd name="connsiteY8" fmla="*/ 1271832 h 1271832"/>
              <a:gd name="connsiteX9" fmla="*/ 879575 w 1105503"/>
              <a:gd name="connsiteY9" fmla="*/ 1271832 h 1271832"/>
              <a:gd name="connsiteX0" fmla="*/ 463944 w 1100419"/>
              <a:gd name="connsiteY0" fmla="*/ 1100613 h 1212580"/>
              <a:gd name="connsiteX1" fmla="*/ 25406 w 1100419"/>
              <a:gd name="connsiteY1" fmla="*/ 802033 h 1212580"/>
              <a:gd name="connsiteX2" fmla="*/ 137373 w 1100419"/>
              <a:gd name="connsiteY2" fmla="*/ 92907 h 1212580"/>
              <a:gd name="connsiteX3" fmla="*/ 837169 w 1100419"/>
              <a:gd name="connsiteY3" fmla="*/ 64914 h 1212580"/>
              <a:gd name="connsiteX4" fmla="*/ 1042442 w 1100419"/>
              <a:gd name="connsiteY4" fmla="*/ 615421 h 1212580"/>
              <a:gd name="connsiteX5" fmla="*/ 1070434 w 1100419"/>
              <a:gd name="connsiteY5" fmla="*/ 783372 h 1212580"/>
              <a:gd name="connsiteX6" fmla="*/ 1089095 w 1100419"/>
              <a:gd name="connsiteY6" fmla="*/ 997976 h 1212580"/>
              <a:gd name="connsiteX7" fmla="*/ 883822 w 1100419"/>
              <a:gd name="connsiteY7" fmla="*/ 1212580 h 1212580"/>
              <a:gd name="connsiteX8" fmla="*/ 883822 w 1100419"/>
              <a:gd name="connsiteY8" fmla="*/ 1212580 h 1212580"/>
              <a:gd name="connsiteX9" fmla="*/ 874491 w 1100419"/>
              <a:gd name="connsiteY9" fmla="*/ 1212580 h 1212580"/>
              <a:gd name="connsiteX0" fmla="*/ 463944 w 1108066"/>
              <a:gd name="connsiteY0" fmla="*/ 1111837 h 1223804"/>
              <a:gd name="connsiteX1" fmla="*/ 25406 w 1108066"/>
              <a:gd name="connsiteY1" fmla="*/ 813257 h 1223804"/>
              <a:gd name="connsiteX2" fmla="*/ 137373 w 1108066"/>
              <a:gd name="connsiteY2" fmla="*/ 104131 h 1223804"/>
              <a:gd name="connsiteX3" fmla="*/ 837169 w 1108066"/>
              <a:gd name="connsiteY3" fmla="*/ 76138 h 1223804"/>
              <a:gd name="connsiteX4" fmla="*/ 1070434 w 1108066"/>
              <a:gd name="connsiteY4" fmla="*/ 794596 h 1223804"/>
              <a:gd name="connsiteX5" fmla="*/ 1089095 w 1108066"/>
              <a:gd name="connsiteY5" fmla="*/ 1009200 h 1223804"/>
              <a:gd name="connsiteX6" fmla="*/ 883822 w 1108066"/>
              <a:gd name="connsiteY6" fmla="*/ 1223804 h 1223804"/>
              <a:gd name="connsiteX7" fmla="*/ 883822 w 1108066"/>
              <a:gd name="connsiteY7" fmla="*/ 1223804 h 1223804"/>
              <a:gd name="connsiteX8" fmla="*/ 874491 w 1108066"/>
              <a:gd name="connsiteY8" fmla="*/ 1223804 h 1223804"/>
              <a:gd name="connsiteX0" fmla="*/ 463944 w 1160170"/>
              <a:gd name="connsiteY0" fmla="*/ 1095794 h 1207761"/>
              <a:gd name="connsiteX1" fmla="*/ 25406 w 1160170"/>
              <a:gd name="connsiteY1" fmla="*/ 797214 h 1207761"/>
              <a:gd name="connsiteX2" fmla="*/ 137373 w 1160170"/>
              <a:gd name="connsiteY2" fmla="*/ 88088 h 1207761"/>
              <a:gd name="connsiteX3" fmla="*/ 837169 w 1160170"/>
              <a:gd name="connsiteY3" fmla="*/ 60095 h 1207761"/>
              <a:gd name="connsiteX4" fmla="*/ 1145079 w 1160170"/>
              <a:gd name="connsiteY4" fmla="*/ 535957 h 1207761"/>
              <a:gd name="connsiteX5" fmla="*/ 1089095 w 1160170"/>
              <a:gd name="connsiteY5" fmla="*/ 993157 h 1207761"/>
              <a:gd name="connsiteX6" fmla="*/ 883822 w 1160170"/>
              <a:gd name="connsiteY6" fmla="*/ 1207761 h 1207761"/>
              <a:gd name="connsiteX7" fmla="*/ 883822 w 1160170"/>
              <a:gd name="connsiteY7" fmla="*/ 1207761 h 1207761"/>
              <a:gd name="connsiteX8" fmla="*/ 874491 w 1160170"/>
              <a:gd name="connsiteY8" fmla="*/ 1207761 h 12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170" h="1207761">
                <a:moveTo>
                  <a:pt x="463944" y="1095794"/>
                </a:moveTo>
                <a:cubicBezTo>
                  <a:pt x="281997" y="1053806"/>
                  <a:pt x="79835" y="965165"/>
                  <a:pt x="25406" y="797214"/>
                </a:cubicBezTo>
                <a:cubicBezTo>
                  <a:pt x="-29022" y="629263"/>
                  <a:pt x="2079" y="210941"/>
                  <a:pt x="137373" y="88088"/>
                </a:cubicBezTo>
                <a:cubicBezTo>
                  <a:pt x="272667" y="-34765"/>
                  <a:pt x="669218" y="-14550"/>
                  <a:pt x="837169" y="60095"/>
                </a:cubicBezTo>
                <a:cubicBezTo>
                  <a:pt x="1005120" y="134740"/>
                  <a:pt x="1103091" y="380447"/>
                  <a:pt x="1145079" y="535957"/>
                </a:cubicBezTo>
                <a:cubicBezTo>
                  <a:pt x="1187067" y="691467"/>
                  <a:pt x="1132638" y="881190"/>
                  <a:pt x="1089095" y="993157"/>
                </a:cubicBezTo>
                <a:cubicBezTo>
                  <a:pt x="1045552" y="1105124"/>
                  <a:pt x="883822" y="1207761"/>
                  <a:pt x="883822" y="1207761"/>
                </a:cubicBezTo>
                <a:lnTo>
                  <a:pt x="883822" y="1207761"/>
                </a:lnTo>
                <a:lnTo>
                  <a:pt x="874491" y="1207761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D794C7D-4C6F-B149-2754-F74CCBE4E00A}"/>
              </a:ext>
            </a:extLst>
          </p:cNvPr>
          <p:cNvSpPr/>
          <p:nvPr/>
        </p:nvSpPr>
        <p:spPr>
          <a:xfrm>
            <a:off x="4753141" y="1599539"/>
            <a:ext cx="1939759" cy="724580"/>
          </a:xfrm>
          <a:custGeom>
            <a:avLst/>
            <a:gdLst>
              <a:gd name="connsiteX0" fmla="*/ 1812759 w 1939759"/>
              <a:gd name="connsiteY0" fmla="*/ 191161 h 724580"/>
              <a:gd name="connsiteX1" fmla="*/ 1292059 w 1939759"/>
              <a:gd name="connsiteY1" fmla="*/ 32411 h 724580"/>
              <a:gd name="connsiteX2" fmla="*/ 161759 w 1939759"/>
              <a:gd name="connsiteY2" fmla="*/ 45111 h 724580"/>
              <a:gd name="connsiteX3" fmla="*/ 98259 w 1939759"/>
              <a:gd name="connsiteY3" fmla="*/ 495961 h 724580"/>
              <a:gd name="connsiteX4" fmla="*/ 1025359 w 1939759"/>
              <a:gd name="connsiteY4" fmla="*/ 724561 h 724580"/>
              <a:gd name="connsiteX5" fmla="*/ 1533359 w 1939759"/>
              <a:gd name="connsiteY5" fmla="*/ 508661 h 724580"/>
              <a:gd name="connsiteX6" fmla="*/ 1749259 w 1939759"/>
              <a:gd name="connsiteY6" fmla="*/ 445161 h 724580"/>
              <a:gd name="connsiteX7" fmla="*/ 1939759 w 1939759"/>
              <a:gd name="connsiteY7" fmla="*/ 527711 h 724580"/>
              <a:gd name="connsiteX8" fmla="*/ 1939759 w 1939759"/>
              <a:gd name="connsiteY8" fmla="*/ 527711 h 72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759" h="724580">
                <a:moveTo>
                  <a:pt x="1812759" y="191161"/>
                </a:moveTo>
                <a:cubicBezTo>
                  <a:pt x="1689992" y="123957"/>
                  <a:pt x="1567226" y="56753"/>
                  <a:pt x="1292059" y="32411"/>
                </a:cubicBezTo>
                <a:cubicBezTo>
                  <a:pt x="1016892" y="8069"/>
                  <a:pt x="360726" y="-32147"/>
                  <a:pt x="161759" y="45111"/>
                </a:cubicBezTo>
                <a:cubicBezTo>
                  <a:pt x="-37208" y="122369"/>
                  <a:pt x="-45674" y="382719"/>
                  <a:pt x="98259" y="495961"/>
                </a:cubicBezTo>
                <a:cubicBezTo>
                  <a:pt x="242192" y="609203"/>
                  <a:pt x="786176" y="722444"/>
                  <a:pt x="1025359" y="724561"/>
                </a:cubicBezTo>
                <a:cubicBezTo>
                  <a:pt x="1264542" y="726678"/>
                  <a:pt x="1412709" y="555228"/>
                  <a:pt x="1533359" y="508661"/>
                </a:cubicBezTo>
                <a:cubicBezTo>
                  <a:pt x="1654009" y="462094"/>
                  <a:pt x="1681526" y="441986"/>
                  <a:pt x="1749259" y="445161"/>
                </a:cubicBezTo>
                <a:cubicBezTo>
                  <a:pt x="1816992" y="448336"/>
                  <a:pt x="1939759" y="527711"/>
                  <a:pt x="1939759" y="527711"/>
                </a:cubicBezTo>
                <a:lnTo>
                  <a:pt x="1939759" y="527711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5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1 op 1 verdedigen in 1 sheet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0" name="Groep 4"/>
          <p:cNvGrpSpPr/>
          <p:nvPr/>
        </p:nvGrpSpPr>
        <p:grpSpPr>
          <a:xfrm>
            <a:off x="4860000" y="2558160"/>
            <a:ext cx="3887640" cy="3744360"/>
            <a:chOff x="4860000" y="2558160"/>
            <a:chExt cx="3887640" cy="3744360"/>
          </a:xfrm>
        </p:grpSpPr>
        <p:sp>
          <p:nvSpPr>
            <p:cNvPr id="241" name="Rechthoek 1"/>
            <p:cNvSpPr/>
            <p:nvPr/>
          </p:nvSpPr>
          <p:spPr>
            <a:xfrm rot="16200000">
              <a:off x="5004000" y="2558880"/>
              <a:ext cx="3599640" cy="3599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42" name="Rechthoek 7"/>
            <p:cNvSpPr/>
            <p:nvPr/>
          </p:nvSpPr>
          <p:spPr>
            <a:xfrm rot="16200000">
              <a:off x="3131640" y="4286880"/>
              <a:ext cx="359964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43" name="Rechthoek 8"/>
            <p:cNvSpPr/>
            <p:nvPr/>
          </p:nvSpPr>
          <p:spPr>
            <a:xfrm rot="16200000">
              <a:off x="6876000" y="4286880"/>
              <a:ext cx="359964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44" name="Rechte verbindingslijn 6"/>
            <p:cNvCxnSpPr>
              <a:endCxn id="243" idx="1"/>
            </p:cNvCxnSpPr>
            <p:nvPr/>
          </p:nvCxnSpPr>
          <p:spPr>
            <a:xfrm>
              <a:off x="5004000" y="6158520"/>
              <a:ext cx="3672360" cy="36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45" name="Rechte verbindingslijn 7"/>
            <p:cNvCxnSpPr/>
            <p:nvPr/>
          </p:nvCxnSpPr>
          <p:spPr>
            <a:xfrm>
              <a:off x="4968000" y="2558160"/>
              <a:ext cx="367308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46" name="Rechte verbindingslijn 8"/>
            <p:cNvCxnSpPr/>
            <p:nvPr/>
          </p:nvCxnSpPr>
          <p:spPr>
            <a:xfrm>
              <a:off x="6444000" y="4430160"/>
              <a:ext cx="720720" cy="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47" name="Vrije vorm 5"/>
            <p:cNvSpPr/>
            <p:nvPr/>
          </p:nvSpPr>
          <p:spPr>
            <a:xfrm rot="16200000">
              <a:off x="7250760" y="4339800"/>
              <a:ext cx="1358280" cy="1546200"/>
            </a:xfrm>
            <a:custGeom>
              <a:avLst/>
              <a:gdLst>
                <a:gd name="textAreaLeft" fmla="*/ 0 w 1358280"/>
                <a:gd name="textAreaRight" fmla="*/ 1359000 w 1358280"/>
                <a:gd name="textAreaTop" fmla="*/ 0 h 1546200"/>
                <a:gd name="textAreaBottom" fmla="*/ 1546920 h 1546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48" name="Vrije vorm 6"/>
            <p:cNvSpPr/>
            <p:nvPr/>
          </p:nvSpPr>
          <p:spPr>
            <a:xfrm rot="16200000" flipV="1">
              <a:off x="5026680" y="4379400"/>
              <a:ext cx="1367280" cy="1467720"/>
            </a:xfrm>
            <a:custGeom>
              <a:avLst/>
              <a:gdLst>
                <a:gd name="textAreaLeft" fmla="*/ 0 w 1367280"/>
                <a:gd name="textAreaRight" fmla="*/ 1368000 w 1367280"/>
                <a:gd name="textAreaTop" fmla="*/ 360 h 1467720"/>
                <a:gd name="textAreaBottom" fmla="*/ 1468800 h 146772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49" name="Rechthoek 9"/>
            <p:cNvSpPr/>
            <p:nvPr/>
          </p:nvSpPr>
          <p:spPr>
            <a:xfrm rot="16200000">
              <a:off x="6732360" y="587124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pic>
        <p:nvPicPr>
          <p:cNvPr id="250" name="Picture 3"/>
          <p:cNvPicPr/>
          <p:nvPr/>
        </p:nvPicPr>
        <p:blipFill>
          <a:blip r:embed="rId3"/>
          <a:stretch/>
        </p:blipFill>
        <p:spPr>
          <a:xfrm flipH="1">
            <a:off x="8128080" y="4404600"/>
            <a:ext cx="213840" cy="539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7"/>
          <p:cNvPicPr/>
          <p:nvPr/>
        </p:nvPicPr>
        <p:blipFill>
          <a:blip r:embed="rId4"/>
          <a:stretch/>
        </p:blipFill>
        <p:spPr>
          <a:xfrm>
            <a:off x="7858080" y="4424760"/>
            <a:ext cx="205560" cy="51876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8"/>
          <p:cNvPicPr/>
          <p:nvPr/>
        </p:nvPicPr>
        <p:blipFill>
          <a:blip r:embed="rId3"/>
          <a:stretch/>
        </p:blipFill>
        <p:spPr>
          <a:xfrm flipH="1">
            <a:off x="5364720" y="4417920"/>
            <a:ext cx="213840" cy="539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9"/>
          <p:cNvPicPr/>
          <p:nvPr/>
        </p:nvPicPr>
        <p:blipFill>
          <a:blip r:embed="rId4"/>
          <a:stretch/>
        </p:blipFill>
        <p:spPr>
          <a:xfrm>
            <a:off x="5094720" y="4436640"/>
            <a:ext cx="205560" cy="518760"/>
          </a:xfrm>
          <a:prstGeom prst="rect">
            <a:avLst/>
          </a:prstGeom>
          <a:ln w="0">
            <a:noFill/>
          </a:ln>
        </p:spPr>
      </p:pic>
      <p:sp>
        <p:nvSpPr>
          <p:cNvPr id="254" name="TextShape 6"/>
          <p:cNvSpPr/>
          <p:nvPr/>
        </p:nvSpPr>
        <p:spPr>
          <a:xfrm>
            <a:off x="251640" y="1383840"/>
            <a:ext cx="8496360" cy="26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451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DejaVu Sans"/>
              </a:rPr>
              <a:t>1 op 1 verdedigen aan</a:t>
            </a:r>
            <a:br>
              <a:rPr sz="2400"/>
            </a:b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DejaVu Sans"/>
              </a:rPr>
              <a:t>de balk:</a:t>
            </a:r>
            <a:br>
              <a:rPr sz="2400"/>
            </a:b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DejaVu Sans"/>
              </a:rPr>
              <a:t>stick op de grond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5" name="Groep 5"/>
          <p:cNvGrpSpPr/>
          <p:nvPr/>
        </p:nvGrpSpPr>
        <p:grpSpPr>
          <a:xfrm>
            <a:off x="7732080" y="4146840"/>
            <a:ext cx="790200" cy="156240"/>
            <a:chOff x="7732080" y="4146840"/>
            <a:chExt cx="790200" cy="156240"/>
          </a:xfrm>
        </p:grpSpPr>
        <p:cxnSp>
          <p:nvCxnSpPr>
            <p:cNvPr id="256" name="Rechte verbindingslijn 9"/>
            <p:cNvCxnSpPr/>
            <p:nvPr/>
          </p:nvCxnSpPr>
          <p:spPr>
            <a:xfrm>
              <a:off x="7732080" y="4302000"/>
              <a:ext cx="661680" cy="720"/>
            </a:xfrm>
            <a:prstGeom prst="straightConnector1">
              <a:avLst/>
            </a:prstGeom>
            <a:ln w="76200">
              <a:solidFill>
                <a:srgbClr val="F79646"/>
              </a:solidFill>
              <a:round/>
            </a:ln>
          </p:spPr>
        </p:cxnSp>
        <p:sp>
          <p:nvSpPr>
            <p:cNvPr id="257" name="Vrije vorm 7"/>
            <p:cNvSpPr/>
            <p:nvPr/>
          </p:nvSpPr>
          <p:spPr>
            <a:xfrm>
              <a:off x="8381160" y="4146840"/>
              <a:ext cx="141120" cy="156240"/>
            </a:xfrm>
            <a:custGeom>
              <a:avLst/>
              <a:gdLst>
                <a:gd name="textAreaLeft" fmla="*/ 0 w 141120"/>
                <a:gd name="textAreaRight" fmla="*/ 141840 w 141120"/>
                <a:gd name="textAreaTop" fmla="*/ 0 h 156240"/>
                <a:gd name="textAreaBottom" fmla="*/ 156960 h 156240"/>
              </a:gdLst>
              <a:ahLst/>
              <a:cxnLst/>
              <a:rect l="textAreaLeft" t="textAreaTop" r="textAreaRight" b="textAreaBottom"/>
              <a:pathLst>
                <a:path w="141845" h="157121">
                  <a:moveTo>
                    <a:pt x="0" y="153035"/>
                  </a:moveTo>
                  <a:cubicBezTo>
                    <a:pt x="30639" y="157004"/>
                    <a:pt x="54504" y="160549"/>
                    <a:pt x="78105" y="151130"/>
                  </a:cubicBezTo>
                  <a:cubicBezTo>
                    <a:pt x="101706" y="141711"/>
                    <a:pt x="139488" y="121708"/>
                    <a:pt x="141605" y="96520"/>
                  </a:cubicBezTo>
                  <a:cubicBezTo>
                    <a:pt x="143722" y="71332"/>
                    <a:pt x="132292" y="34713"/>
                    <a:pt x="90805" y="0"/>
                  </a:cubicBezTo>
                </a:path>
              </a:pathLst>
            </a:custGeom>
            <a:noFill/>
            <a:ln w="76200">
              <a:solidFill>
                <a:srgbClr val="F79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58" name="Groep 6"/>
          <p:cNvGrpSpPr/>
          <p:nvPr/>
        </p:nvGrpSpPr>
        <p:grpSpPr>
          <a:xfrm>
            <a:off x="5026320" y="4149000"/>
            <a:ext cx="790200" cy="156240"/>
            <a:chOff x="5026320" y="4149000"/>
            <a:chExt cx="790200" cy="156240"/>
          </a:xfrm>
        </p:grpSpPr>
        <p:cxnSp>
          <p:nvCxnSpPr>
            <p:cNvPr id="259" name="Rechte verbindingslijn 10"/>
            <p:cNvCxnSpPr/>
            <p:nvPr/>
          </p:nvCxnSpPr>
          <p:spPr>
            <a:xfrm>
              <a:off x="5026320" y="4303800"/>
              <a:ext cx="661680" cy="720"/>
            </a:xfrm>
            <a:prstGeom prst="straightConnector1">
              <a:avLst/>
            </a:prstGeom>
            <a:ln w="76200">
              <a:solidFill>
                <a:srgbClr val="F79646"/>
              </a:solidFill>
              <a:round/>
            </a:ln>
          </p:spPr>
        </p:cxnSp>
        <p:sp>
          <p:nvSpPr>
            <p:cNvPr id="260" name="Vrije vorm 10"/>
            <p:cNvSpPr/>
            <p:nvPr/>
          </p:nvSpPr>
          <p:spPr>
            <a:xfrm>
              <a:off x="5675400" y="4149000"/>
              <a:ext cx="141120" cy="156240"/>
            </a:xfrm>
            <a:custGeom>
              <a:avLst/>
              <a:gdLst>
                <a:gd name="textAreaLeft" fmla="*/ 0 w 141120"/>
                <a:gd name="textAreaRight" fmla="*/ 141840 w 141120"/>
                <a:gd name="textAreaTop" fmla="*/ 0 h 156240"/>
                <a:gd name="textAreaBottom" fmla="*/ 156960 h 156240"/>
              </a:gdLst>
              <a:ahLst/>
              <a:cxnLst/>
              <a:rect l="textAreaLeft" t="textAreaTop" r="textAreaRight" b="textAreaBottom"/>
              <a:pathLst>
                <a:path w="141845" h="157121">
                  <a:moveTo>
                    <a:pt x="0" y="153035"/>
                  </a:moveTo>
                  <a:cubicBezTo>
                    <a:pt x="30639" y="157004"/>
                    <a:pt x="54504" y="160549"/>
                    <a:pt x="78105" y="151130"/>
                  </a:cubicBezTo>
                  <a:cubicBezTo>
                    <a:pt x="101706" y="141711"/>
                    <a:pt x="139488" y="121708"/>
                    <a:pt x="141605" y="96520"/>
                  </a:cubicBezTo>
                  <a:cubicBezTo>
                    <a:pt x="143722" y="71332"/>
                    <a:pt x="132292" y="34713"/>
                    <a:pt x="90805" y="0"/>
                  </a:cubicBezTo>
                </a:path>
              </a:pathLst>
            </a:custGeom>
            <a:noFill/>
            <a:ln w="76200">
              <a:solidFill>
                <a:srgbClr val="F79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1" name="TextShape 7"/>
          <p:cNvSpPr/>
          <p:nvPr/>
        </p:nvSpPr>
        <p:spPr>
          <a:xfrm>
            <a:off x="407880" y="4831200"/>
            <a:ext cx="3258000" cy="96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 anchor="t">
            <a:noAutofit/>
          </a:bodyPr>
          <a:lstStyle/>
          <a:p>
            <a:pPr marL="268200" indent="-2682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Verdana"/>
                <a:ea typeface="DejaVu Sans"/>
              </a:rPr>
              <a:t>  Links en rechts hetzelfde!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echthoek 10"/>
          <p:cNvSpPr/>
          <p:nvPr/>
        </p:nvSpPr>
        <p:spPr>
          <a:xfrm>
            <a:off x="467640" y="4120560"/>
            <a:ext cx="45712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DejaVu Sans"/>
              </a:rPr>
              <a:t>Hoe doe je dit bij de </a:t>
            </a:r>
            <a:br>
              <a:rPr sz="2400"/>
            </a:b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DejaVu Sans"/>
              </a:rPr>
              <a:t>linkerbalk?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/>
          <p:nvPr/>
        </p:nvSpPr>
        <p:spPr>
          <a:xfrm>
            <a:off x="407880" y="332640"/>
            <a:ext cx="8182800" cy="105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Verdana"/>
              <a:ea typeface="DejaVu Sans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407880" y="332640"/>
            <a:ext cx="818244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1" strike="noStrike" spc="-1">
                <a:solidFill>
                  <a:srgbClr val="F5870F"/>
                </a:solidFill>
                <a:latin typeface="Verdana"/>
                <a:ea typeface="DejaVu Sans"/>
              </a:rPr>
              <a:t>Opstelling verdedigend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5" name="Groep 31"/>
          <p:cNvGrpSpPr/>
          <p:nvPr/>
        </p:nvGrpSpPr>
        <p:grpSpPr>
          <a:xfrm>
            <a:off x="611640" y="1426680"/>
            <a:ext cx="7488000" cy="3888000"/>
            <a:chOff x="577080" y="1412640"/>
            <a:chExt cx="7488000" cy="3888000"/>
          </a:xfrm>
        </p:grpSpPr>
        <p:sp>
          <p:nvSpPr>
            <p:cNvPr id="266" name="Rechthoek 32"/>
            <p:cNvSpPr/>
            <p:nvPr/>
          </p:nvSpPr>
          <p:spPr>
            <a:xfrm>
              <a:off x="721080" y="1556640"/>
              <a:ext cx="7200000" cy="35996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EBF1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 dirty="0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67" name="Rechthoek 33"/>
            <p:cNvSpPr/>
            <p:nvPr/>
          </p:nvSpPr>
          <p:spPr>
            <a:xfrm>
              <a:off x="721080" y="141264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68" name="Rechthoek 34"/>
            <p:cNvSpPr/>
            <p:nvPr/>
          </p:nvSpPr>
          <p:spPr>
            <a:xfrm>
              <a:off x="721080" y="5157360"/>
              <a:ext cx="7200000" cy="143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69" name="Rechte verbindingslijn 35"/>
            <p:cNvCxnSpPr>
              <a:endCxn id="268" idx="1"/>
            </p:cNvCxnSpPr>
            <p:nvPr/>
          </p:nvCxnSpPr>
          <p:spPr>
            <a:xfrm>
              <a:off x="721080" y="1556640"/>
              <a:ext cx="360" cy="3672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70" name="Rechte verbindingslijn 36"/>
            <p:cNvCxnSpPr/>
            <p:nvPr/>
          </p:nvCxnSpPr>
          <p:spPr>
            <a:xfrm>
              <a:off x="4321440" y="1520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71" name="Rechte verbindingslijn 37"/>
            <p:cNvCxnSpPr/>
            <p:nvPr/>
          </p:nvCxnSpPr>
          <p:spPr>
            <a:xfrm>
              <a:off x="7912800" y="1556640"/>
              <a:ext cx="720" cy="3673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cxnSp>
          <p:nvCxnSpPr>
            <p:cNvPr id="272" name="Rechte verbindingslijn 38"/>
            <p:cNvCxnSpPr/>
            <p:nvPr/>
          </p:nvCxnSpPr>
          <p:spPr>
            <a:xfrm>
              <a:off x="2449080" y="2996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73" name="Vrije vorm 39"/>
            <p:cNvSpPr/>
            <p:nvPr/>
          </p:nvSpPr>
          <p:spPr>
            <a:xfrm>
              <a:off x="1087920" y="3709440"/>
              <a:ext cx="1358280" cy="1546200"/>
            </a:xfrm>
            <a:custGeom>
              <a:avLst/>
              <a:gdLst>
                <a:gd name="textAreaLeft" fmla="*/ 0 w 1358280"/>
                <a:gd name="textAreaRight" fmla="*/ 1359000 w 1358280"/>
                <a:gd name="textAreaTop" fmla="*/ 0 h 1546200"/>
                <a:gd name="textAreaBottom" fmla="*/ 1546920 h 1546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74" name="Vrije vorm 40"/>
            <p:cNvSpPr/>
            <p:nvPr/>
          </p:nvSpPr>
          <p:spPr>
            <a:xfrm flipV="1">
              <a:off x="1081080" y="1527840"/>
              <a:ext cx="1367280" cy="1467720"/>
            </a:xfrm>
            <a:custGeom>
              <a:avLst/>
              <a:gdLst>
                <a:gd name="textAreaLeft" fmla="*/ 0 w 1367280"/>
                <a:gd name="textAreaRight" fmla="*/ 1368000 w 1367280"/>
                <a:gd name="textAreaTop" fmla="*/ 360 h 1467720"/>
                <a:gd name="textAreaBottom" fmla="*/ 1468800 h 146772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75" name="Rechte verbindingslijn 41"/>
            <p:cNvCxnSpPr/>
            <p:nvPr/>
          </p:nvCxnSpPr>
          <p:spPr>
            <a:xfrm>
              <a:off x="7912800" y="3032640"/>
              <a:ext cx="720" cy="72108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76" name="Vrije vorm 42"/>
            <p:cNvSpPr/>
            <p:nvPr/>
          </p:nvSpPr>
          <p:spPr>
            <a:xfrm flipH="1">
              <a:off x="6202080" y="3709440"/>
              <a:ext cx="1358280" cy="1519200"/>
            </a:xfrm>
            <a:custGeom>
              <a:avLst/>
              <a:gdLst>
                <a:gd name="textAreaLeft" fmla="*/ 360 w 1358280"/>
                <a:gd name="textAreaRight" fmla="*/ 1359360 w 1358280"/>
                <a:gd name="textAreaTop" fmla="*/ 0 h 1519200"/>
                <a:gd name="textAreaBottom" fmla="*/ 1519920 h 151920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77" name="Vrije vorm 43"/>
            <p:cNvSpPr/>
            <p:nvPr/>
          </p:nvSpPr>
          <p:spPr>
            <a:xfrm flipH="1" flipV="1">
              <a:off x="6195600" y="1518120"/>
              <a:ext cx="1364760" cy="1477440"/>
            </a:xfrm>
            <a:custGeom>
              <a:avLst/>
              <a:gdLst>
                <a:gd name="textAreaLeft" fmla="*/ 360 w 1364760"/>
                <a:gd name="textAreaRight" fmla="*/ 1365840 w 1364760"/>
                <a:gd name="textAreaTop" fmla="*/ -360 h 1477440"/>
                <a:gd name="textAreaBottom" fmla="*/ 1477800 h 1477440"/>
              </a:gdLst>
              <a:ahLst/>
              <a:cxnLst/>
              <a:rect l="textAreaLeft" t="textAreaTop" r="textAreaRight" b="textAreaBottom"/>
              <a:pathLst>
                <a:path w="1359170" h="1546757">
                  <a:moveTo>
                    <a:pt x="1359170" y="0"/>
                  </a:moveTo>
                  <a:cubicBezTo>
                    <a:pt x="1353455" y="585470"/>
                    <a:pt x="1228360" y="808990"/>
                    <a:pt x="1092470" y="1051560"/>
                  </a:cubicBezTo>
                  <a:cubicBezTo>
                    <a:pt x="956580" y="1294130"/>
                    <a:pt x="724170" y="1376680"/>
                    <a:pt x="543830" y="1455420"/>
                  </a:cubicBezTo>
                  <a:cubicBezTo>
                    <a:pt x="363490" y="1534160"/>
                    <a:pt x="-72755" y="1575435"/>
                    <a:pt x="10430" y="1524000"/>
                  </a:cubicBezTo>
                </a:path>
              </a:pathLst>
            </a:custGeom>
            <a:noFill/>
            <a:ln w="381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cxnSp>
          <p:nvCxnSpPr>
            <p:cNvPr id="278" name="Rechte verbindingslijn 45"/>
            <p:cNvCxnSpPr/>
            <p:nvPr/>
          </p:nvCxnSpPr>
          <p:spPr>
            <a:xfrm>
              <a:off x="6193440" y="2989080"/>
              <a:ext cx="720" cy="720720"/>
            </a:xfrm>
            <a:prstGeom prst="straightConnector1">
              <a:avLst/>
            </a:prstGeom>
            <a:ln w="38100">
              <a:solidFill>
                <a:srgbClr val="4A7EBB"/>
              </a:solidFill>
              <a:round/>
            </a:ln>
          </p:spPr>
        </p:cxnSp>
        <p:sp>
          <p:nvSpPr>
            <p:cNvPr id="279" name="Rechthoek 46"/>
            <p:cNvSpPr/>
            <p:nvPr/>
          </p:nvSpPr>
          <p:spPr>
            <a:xfrm>
              <a:off x="57708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80" name="Rechthoek 47"/>
            <p:cNvSpPr/>
            <p:nvPr/>
          </p:nvSpPr>
          <p:spPr>
            <a:xfrm>
              <a:off x="7921800" y="2997000"/>
              <a:ext cx="143280" cy="71928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nl-NL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1" name="Ovaal 1"/>
          <p:cNvSpPr/>
          <p:nvPr/>
        </p:nvSpPr>
        <p:spPr>
          <a:xfrm>
            <a:off x="1907640" y="2022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Ovaal 51"/>
          <p:cNvSpPr/>
          <p:nvPr/>
        </p:nvSpPr>
        <p:spPr>
          <a:xfrm>
            <a:off x="1286640" y="47584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Ovaal 52"/>
          <p:cNvSpPr/>
          <p:nvPr/>
        </p:nvSpPr>
        <p:spPr>
          <a:xfrm>
            <a:off x="4186440" y="18565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M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Ovaal 74"/>
          <p:cNvSpPr/>
          <p:nvPr/>
        </p:nvSpPr>
        <p:spPr>
          <a:xfrm>
            <a:off x="6929640" y="2272320"/>
            <a:ext cx="143280" cy="143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5" name="Ovaal 75"/>
          <p:cNvSpPr/>
          <p:nvPr/>
        </p:nvSpPr>
        <p:spPr>
          <a:xfrm>
            <a:off x="1126080" y="331056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Ovaal 50"/>
          <p:cNvSpPr/>
          <p:nvPr/>
        </p:nvSpPr>
        <p:spPr>
          <a:xfrm>
            <a:off x="7705440" y="322704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K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Ovaal 55"/>
          <p:cNvSpPr/>
          <p:nvPr/>
        </p:nvSpPr>
        <p:spPr>
          <a:xfrm>
            <a:off x="7083000" y="211860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8" name="Ovaal 56"/>
          <p:cNvSpPr/>
          <p:nvPr/>
        </p:nvSpPr>
        <p:spPr>
          <a:xfrm>
            <a:off x="7227000" y="425448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9" name="Ovaal 57"/>
          <p:cNvSpPr/>
          <p:nvPr/>
        </p:nvSpPr>
        <p:spPr>
          <a:xfrm>
            <a:off x="4355640" y="20563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0" name="Ovaal 58"/>
          <p:cNvSpPr/>
          <p:nvPr/>
        </p:nvSpPr>
        <p:spPr>
          <a:xfrm>
            <a:off x="2161440" y="181584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1" name="Ovaal 59"/>
          <p:cNvSpPr/>
          <p:nvPr/>
        </p:nvSpPr>
        <p:spPr>
          <a:xfrm>
            <a:off x="1794240" y="4752720"/>
            <a:ext cx="287280" cy="28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2" name="Ovaal 60"/>
          <p:cNvSpPr/>
          <p:nvPr/>
        </p:nvSpPr>
        <p:spPr>
          <a:xfrm>
            <a:off x="1944360" y="20221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Ovaal 61"/>
          <p:cNvSpPr/>
          <p:nvPr/>
        </p:nvSpPr>
        <p:spPr>
          <a:xfrm>
            <a:off x="1323360" y="475848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RA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Ovaal 62"/>
          <p:cNvSpPr/>
          <p:nvPr/>
        </p:nvSpPr>
        <p:spPr>
          <a:xfrm>
            <a:off x="4223160" y="185652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M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Ovaal 2"/>
          <p:cNvSpPr/>
          <p:nvPr/>
        </p:nvSpPr>
        <p:spPr>
          <a:xfrm>
            <a:off x="5220000" y="2200320"/>
            <a:ext cx="1223280" cy="1981440"/>
          </a:xfrm>
          <a:prstGeom prst="ellipse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6" name="Ovaal 49"/>
          <p:cNvSpPr/>
          <p:nvPr/>
        </p:nvSpPr>
        <p:spPr>
          <a:xfrm>
            <a:off x="5820840" y="331200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RV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Ovaal 64"/>
          <p:cNvSpPr/>
          <p:nvPr/>
        </p:nvSpPr>
        <p:spPr>
          <a:xfrm>
            <a:off x="5785560" y="2429640"/>
            <a:ext cx="287280" cy="287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800" b="0" strike="noStrike" spc="-1">
                <a:solidFill>
                  <a:schemeClr val="lt1"/>
                </a:solidFill>
                <a:latin typeface="Arial"/>
                <a:ea typeface="DejaVu Sans"/>
              </a:rPr>
              <a:t>LV</a:t>
            </a:r>
            <a:endParaRPr lang="nl-NL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kstvak 3"/>
          <p:cNvSpPr/>
          <p:nvPr/>
        </p:nvSpPr>
        <p:spPr>
          <a:xfrm>
            <a:off x="311760" y="5589360"/>
            <a:ext cx="618444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Centrum dicht, balken vrij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Rest mandekking !   </a:t>
            </a:r>
            <a:r>
              <a:rPr lang="nl-NL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(ACHTER DE MAN)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14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https://www.youtube.com/live/bNkLtso4bq8?si=7t_UJSbf1ph__-Uw&amp;t=2829</a:t>
            </a:r>
            <a:r>
              <a:rPr lang="nl-N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N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8DE23F9-025F-2EF5-94BB-1264E0D87A1C}"/>
              </a:ext>
            </a:extLst>
          </p:cNvPr>
          <p:cNvSpPr txBox="1"/>
          <p:nvPr/>
        </p:nvSpPr>
        <p:spPr>
          <a:xfrm>
            <a:off x="5210640" y="470713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zonedekking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55284D-2842-83FB-8260-E70F4D32CF12}"/>
              </a:ext>
            </a:extLst>
          </p:cNvPr>
          <p:cNvSpPr txBox="1"/>
          <p:nvPr/>
        </p:nvSpPr>
        <p:spPr>
          <a:xfrm>
            <a:off x="2607692" y="4244742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mandekking</a:t>
            </a:r>
            <a:br>
              <a:rPr lang="nl-NL" dirty="0"/>
            </a:br>
            <a:r>
              <a:rPr lang="nl-NL" dirty="0"/>
              <a:t>voor iedereen</a:t>
            </a:r>
            <a:br>
              <a:rPr lang="nl-NL" dirty="0"/>
            </a:br>
            <a:r>
              <a:rPr lang="nl-NL" dirty="0"/>
              <a:t>(ook LV / RV)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913</Words>
  <Application>Microsoft Office PowerPoint</Application>
  <PresentationFormat>Diavoorstelling (4:3)</PresentationFormat>
  <Paragraphs>258</Paragraphs>
  <Slides>22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StarSymbol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Sheets zonder beweging (voor PDF /uitprinten): </vt:lpstr>
      <vt:lpstr>PowerPoint-presentatie</vt:lpstr>
      <vt:lpstr>PowerPoint-presentatie</vt:lpstr>
    </vt:vector>
  </TitlesOfParts>
  <Company>ABN AMRO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Strategische sessie  bestuur HC Kromme Rijn</dc:title>
  <dc:subject/>
  <dc:creator>Kanters E.A. (Emmy)</dc:creator>
  <dc:description/>
  <cp:lastModifiedBy>Hekezen, Ton van (A.H.)</cp:lastModifiedBy>
  <cp:revision>136</cp:revision>
  <dcterms:created xsi:type="dcterms:W3CDTF">2013-01-29T18:24:12Z</dcterms:created>
  <dcterms:modified xsi:type="dcterms:W3CDTF">2024-11-24T21:18:58Z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12</vt:i4>
  </property>
  <property fmtid="{D5CDD505-2E9C-101B-9397-08002B2CF9AE}" pid="7" name="PresentationFormat">
    <vt:lpwstr>Diavoorstelling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18</vt:i4>
  </property>
</Properties>
</file>